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305" r:id="rId5"/>
    <p:sldId id="306" r:id="rId6"/>
    <p:sldId id="307" r:id="rId7"/>
    <p:sldId id="308" r:id="rId8"/>
    <p:sldId id="309" r:id="rId9"/>
    <p:sldId id="310" r:id="rId10"/>
    <p:sldId id="311" r:id="rId11"/>
    <p:sldId id="313" r:id="rId12"/>
    <p:sldId id="315" r:id="rId13"/>
    <p:sldId id="314" r:id="rId14"/>
    <p:sldId id="316" r:id="rId15"/>
    <p:sldId id="317" r:id="rId16"/>
    <p:sldId id="318" r:id="rId17"/>
    <p:sldId id="320" r:id="rId18"/>
    <p:sldId id="303" r:id="rId19"/>
    <p:sldId id="322" r:id="rId20"/>
    <p:sldId id="30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7D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4660"/>
  </p:normalViewPr>
  <p:slideViewPr>
    <p:cSldViewPr snapToGrid="0" snapToObjects="1">
      <p:cViewPr varScale="1">
        <p:scale>
          <a:sx n="74" d="100"/>
          <a:sy n="74" d="100"/>
        </p:scale>
        <p:origin x="136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Miles" userId="c87d2e1f-6002-4f99-aa13-f7e05787b61c" providerId="ADAL" clId="{C3C26AA6-277E-49A1-B4C3-2E3648CA6867}"/>
    <pc:docChg chg="custSel addSld delSld modSld">
      <pc:chgData name="Caroline Miles" userId="c87d2e1f-6002-4f99-aa13-f7e05787b61c" providerId="ADAL" clId="{C3C26AA6-277E-49A1-B4C3-2E3648CA6867}" dt="2024-05-30T14:58:16.506" v="284" actId="20577"/>
      <pc:docMkLst>
        <pc:docMk/>
      </pc:docMkLst>
      <pc:sldChg chg="del">
        <pc:chgData name="Caroline Miles" userId="c87d2e1f-6002-4f99-aa13-f7e05787b61c" providerId="ADAL" clId="{C3C26AA6-277E-49A1-B4C3-2E3648CA6867}" dt="2024-05-28T19:31:41.633" v="143" actId="47"/>
        <pc:sldMkLst>
          <pc:docMk/>
          <pc:sldMk cId="1132579070" sldId="295"/>
        </pc:sldMkLst>
      </pc:sldChg>
      <pc:sldChg chg="modSp mod">
        <pc:chgData name="Caroline Miles" userId="c87d2e1f-6002-4f99-aa13-f7e05787b61c" providerId="ADAL" clId="{C3C26AA6-277E-49A1-B4C3-2E3648CA6867}" dt="2024-05-30T14:58:16.506" v="284" actId="20577"/>
        <pc:sldMkLst>
          <pc:docMk/>
          <pc:sldMk cId="1826519859" sldId="302"/>
        </pc:sldMkLst>
        <pc:spChg chg="mod">
          <ac:chgData name="Caroline Miles" userId="c87d2e1f-6002-4f99-aa13-f7e05787b61c" providerId="ADAL" clId="{C3C26AA6-277E-49A1-B4C3-2E3648CA6867}" dt="2024-05-30T14:58:16.506" v="284" actId="20577"/>
          <ac:spMkLst>
            <pc:docMk/>
            <pc:sldMk cId="1826519859" sldId="302"/>
            <ac:spMk id="2" creationId="{873ED2F0-1472-436F-A60A-9C289935367C}"/>
          </ac:spMkLst>
        </pc:spChg>
        <pc:spChg chg="mod">
          <ac:chgData name="Caroline Miles" userId="c87d2e1f-6002-4f99-aa13-f7e05787b61c" providerId="ADAL" clId="{C3C26AA6-277E-49A1-B4C3-2E3648CA6867}" dt="2024-05-08T22:33:12.646" v="10" actId="27636"/>
          <ac:spMkLst>
            <pc:docMk/>
            <pc:sldMk cId="1826519859" sldId="302"/>
            <ac:spMk id="3" creationId="{FE65219F-8146-42FE-82FD-047BC78F8879}"/>
          </ac:spMkLst>
        </pc:spChg>
      </pc:sldChg>
      <pc:sldChg chg="addSp delSp modSp mod">
        <pc:chgData name="Caroline Miles" userId="c87d2e1f-6002-4f99-aa13-f7e05787b61c" providerId="ADAL" clId="{C3C26AA6-277E-49A1-B4C3-2E3648CA6867}" dt="2024-05-22T17:49:20.287" v="15"/>
        <pc:sldMkLst>
          <pc:docMk/>
          <pc:sldMk cId="277746389" sldId="303"/>
        </pc:sldMkLst>
        <pc:spChg chg="add del mod">
          <ac:chgData name="Caroline Miles" userId="c87d2e1f-6002-4f99-aa13-f7e05787b61c" providerId="ADAL" clId="{C3C26AA6-277E-49A1-B4C3-2E3648CA6867}" dt="2024-05-22T17:49:20.287" v="15"/>
          <ac:spMkLst>
            <pc:docMk/>
            <pc:sldMk cId="277746389" sldId="303"/>
            <ac:spMk id="4" creationId="{B132DA7F-8711-8D47-A784-2B86A9BE5BAE}"/>
          </ac:spMkLst>
        </pc:spChg>
      </pc:sldChg>
      <pc:sldChg chg="new del">
        <pc:chgData name="Caroline Miles" userId="c87d2e1f-6002-4f99-aa13-f7e05787b61c" providerId="ADAL" clId="{C3C26AA6-277E-49A1-B4C3-2E3648CA6867}" dt="2024-05-30T14:51:59.153" v="144" actId="47"/>
        <pc:sldMkLst>
          <pc:docMk/>
          <pc:sldMk cId="2488371550" sldId="321"/>
        </pc:sldMkLst>
      </pc:sldChg>
      <pc:sldChg chg="modSp new mod">
        <pc:chgData name="Caroline Miles" userId="c87d2e1f-6002-4f99-aa13-f7e05787b61c" providerId="ADAL" clId="{C3C26AA6-277E-49A1-B4C3-2E3648CA6867}" dt="2024-05-22T17:50:40.563" v="142" actId="20577"/>
        <pc:sldMkLst>
          <pc:docMk/>
          <pc:sldMk cId="534813161" sldId="322"/>
        </pc:sldMkLst>
        <pc:spChg chg="mod">
          <ac:chgData name="Caroline Miles" userId="c87d2e1f-6002-4f99-aa13-f7e05787b61c" providerId="ADAL" clId="{C3C26AA6-277E-49A1-B4C3-2E3648CA6867}" dt="2024-05-22T17:50:40.563" v="142" actId="20577"/>
          <ac:spMkLst>
            <pc:docMk/>
            <pc:sldMk cId="534813161" sldId="322"/>
            <ac:spMk id="2" creationId="{B81A0C42-D109-440F-3198-94B386E5F487}"/>
          </ac:spMkLst>
        </pc:spChg>
        <pc:spChg chg="mod">
          <ac:chgData name="Caroline Miles" userId="c87d2e1f-6002-4f99-aa13-f7e05787b61c" providerId="ADAL" clId="{C3C26AA6-277E-49A1-B4C3-2E3648CA6867}" dt="2024-05-22T17:50:21.838" v="81" actId="20577"/>
          <ac:spMkLst>
            <pc:docMk/>
            <pc:sldMk cId="534813161" sldId="322"/>
            <ac:spMk id="3" creationId="{9333D0F9-FB39-C053-2A8B-7FF421A70F17}"/>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BackgroundTitle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356350"/>
          </a:xfrm>
          <a:prstGeom prst="rect">
            <a:avLst/>
          </a:prstGeom>
        </p:spPr>
      </p:pic>
      <p:sp>
        <p:nvSpPr>
          <p:cNvPr id="2" name="Title 1"/>
          <p:cNvSpPr>
            <a:spLocks noGrp="1"/>
          </p:cNvSpPr>
          <p:nvPr>
            <p:ph type="ctrTitle"/>
          </p:nvPr>
        </p:nvSpPr>
        <p:spPr>
          <a:xfrm>
            <a:off x="694267" y="919691"/>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94267" y="26416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85800" y="6356350"/>
            <a:ext cx="2133600" cy="501650"/>
          </a:xfrm>
        </p:spPr>
        <p:txBody>
          <a:bodyPr/>
          <a:lstStyle/>
          <a:p>
            <a:fld id="{451DEABC-D766-4322-8E78-B830FAE35C72}" type="datetime4">
              <a:rPr lang="en-US" smtClean="0">
                <a:solidFill>
                  <a:prstClr val="black">
                    <a:tint val="75000"/>
                  </a:prstClr>
                </a:solidFill>
                <a:latin typeface="Calibri"/>
              </a:rPr>
              <a:pPr/>
              <a:t>May 30, 2024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739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31F9E-604E-4343-9F29-EF72E8231CAD}" type="datetime4">
              <a:rPr lang="en-US" smtClean="0">
                <a:solidFill>
                  <a:prstClr val="black">
                    <a:tint val="75000"/>
                  </a:prstClr>
                </a:solidFill>
                <a:latin typeface="Calibri"/>
              </a:rPr>
              <a:pPr/>
              <a:t>May 30, 2024</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593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E1CE-37F8-4102-8DF9-852A0A51F293}" type="datetime4">
              <a:rPr lang="en-US" smtClean="0">
                <a:solidFill>
                  <a:prstClr val="black">
                    <a:tint val="75000"/>
                  </a:prstClr>
                </a:solidFill>
                <a:latin typeface="Calibri"/>
              </a:rPr>
              <a:pPr/>
              <a:t>May 30, 2024</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9511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333F43-3E86-47E4-BFBB-2476D384E1C6}" type="datetime4">
              <a:rPr lang="en-US" smtClean="0">
                <a:solidFill>
                  <a:prstClr val="black">
                    <a:tint val="75000"/>
                  </a:prstClr>
                </a:solidFill>
                <a:latin typeface="Calibri"/>
              </a:rPr>
              <a:pPr/>
              <a:t>May 30, 2024</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125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solidFill>
                  <a:prstClr val="black">
                    <a:tint val="75000"/>
                  </a:prstClr>
                </a:solidFill>
                <a:latin typeface="Calibri"/>
              </a:rPr>
              <a:pPr/>
              <a:t>May 30, 2024</a:t>
            </a:fld>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7509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B19C71-EC74-44AF-B27E-FC7DC3C3A61D}" type="datetime4">
              <a:rPr lang="en-US" smtClean="0">
                <a:solidFill>
                  <a:prstClr val="black">
                    <a:tint val="75000"/>
                  </a:prstClr>
                </a:solidFill>
                <a:latin typeface="Calibri"/>
              </a:rPr>
              <a:pPr/>
              <a:t>May 30, 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1721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5CDA29-3CBE-48EA-92AE-A996835462BA}" type="datetime4">
              <a:rPr lang="en-US" smtClean="0">
                <a:solidFill>
                  <a:prstClr val="black">
                    <a:tint val="75000"/>
                  </a:prstClr>
                </a:solidFill>
                <a:latin typeface="Calibri"/>
              </a:rPr>
              <a:pPr/>
              <a:t>May 30, 2024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9" name="Slide Number Placeholder 8"/>
          <p:cNvSpPr>
            <a:spLocks noGrp="1"/>
          </p:cNvSpPr>
          <p:nvPr>
            <p:ph type="sldNum" sz="quarter" idx="12"/>
          </p:nvPr>
        </p:nvSpPr>
        <p:spPr/>
        <p:txBody>
          <a:bodyPr/>
          <a:lstStyle/>
          <a:p>
            <a:fld id="{F38DF745-7D3F-47F4-83A3-874385CFAA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747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9EC054-3869-4501-B163-1BBFDE8DCE04}" type="datetime4">
              <a:rPr lang="en-US" smtClean="0">
                <a:solidFill>
                  <a:prstClr val="black">
                    <a:tint val="75000"/>
                  </a:prstClr>
                </a:solidFill>
                <a:latin typeface="Calibri"/>
              </a:rPr>
              <a:pPr/>
              <a:t>May 30, 2024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8415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solidFill>
                  <a:prstClr val="black">
                    <a:tint val="75000"/>
                  </a:prstClr>
                </a:solidFill>
                <a:latin typeface="Calibri"/>
              </a:rPr>
              <a:pPr/>
              <a:t>May 30, 2024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70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solidFill>
                  <a:prstClr val="black">
                    <a:tint val="75000"/>
                  </a:prstClr>
                </a:solidFill>
                <a:latin typeface="Calibri"/>
              </a:rPr>
              <a:pPr/>
              <a:t>May 30, 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95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solidFill>
                  <a:prstClr val="black">
                    <a:tint val="75000"/>
                  </a:prstClr>
                </a:solidFill>
                <a:latin typeface="Calibri"/>
              </a:rPr>
              <a:pPr/>
              <a:t>May 30, 2024</a:t>
            </a:fld>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266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39279" y="6335000"/>
            <a:ext cx="9196373" cy="529546"/>
          </a:xfrm>
          <a:prstGeom prst="rect">
            <a:avLst/>
          </a:prstGeom>
        </p:spPr>
      </p:pic>
      <p:sp>
        <p:nvSpPr>
          <p:cNvPr id="2" name="Title Placeholder 1"/>
          <p:cNvSpPr>
            <a:spLocks noGrp="1"/>
          </p:cNvSpPr>
          <p:nvPr>
            <p:ph type="title"/>
          </p:nvPr>
        </p:nvSpPr>
        <p:spPr>
          <a:xfrm>
            <a:off x="728144" y="274638"/>
            <a:ext cx="8229600" cy="1143000"/>
          </a:xfrm>
          <a:prstGeom prst="rect">
            <a:avLst/>
          </a:prstGeom>
        </p:spPr>
        <p:txBody>
          <a:bodyPr vert="horz" lIns="91440" tIns="45720" rIns="91440" bIns="45720" rtlCol="0" anchor="ctr">
            <a:normAutofit/>
          </a:bodyPr>
          <a:lstStyle/>
          <a:p>
            <a:r>
              <a:rPr lang="en-US" dirty="0"/>
              <a:t>Click to edit Master</a:t>
            </a:r>
          </a:p>
        </p:txBody>
      </p:sp>
      <p:sp>
        <p:nvSpPr>
          <p:cNvPr id="3" name="Text Placeholder 2"/>
          <p:cNvSpPr>
            <a:spLocks noGrp="1"/>
          </p:cNvSpPr>
          <p:nvPr>
            <p:ph type="body" idx="1"/>
          </p:nvPr>
        </p:nvSpPr>
        <p:spPr>
          <a:xfrm>
            <a:off x="728144"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7D0EFEE-2756-4A20-BF2A-63F0A94F99AC}" type="datetime4">
              <a:rPr lang="en-US" smtClean="0">
                <a:solidFill>
                  <a:prstClr val="black">
                    <a:tint val="75000"/>
                  </a:prstClr>
                </a:solidFill>
                <a:latin typeface="Calibri"/>
              </a:rPr>
              <a:pPr defTabSz="914400"/>
              <a:t>May 30, 2024</a:t>
            </a:fld>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576758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38DF745-7D3F-47F4-83A3-874385CFAA69}" type="slidenum">
              <a:rPr lang="en-US" smtClean="0">
                <a:solidFill>
                  <a:prstClr val="black">
                    <a:tint val="75000"/>
                  </a:prstClr>
                </a:solidFill>
                <a:latin typeface="Calibri"/>
              </a:rPr>
              <a:pPr defTabSz="914400"/>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016881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l" defTabSz="457200" rtl="0" eaLnBrk="1" latinLnBrk="0" hangingPunct="1">
        <a:spcBef>
          <a:spcPct val="0"/>
        </a:spcBef>
        <a:buNone/>
        <a:defRPr sz="4400" b="1" i="0" kern="1200">
          <a:solidFill>
            <a:schemeClr val="tx1"/>
          </a:solidFill>
          <a:latin typeface="Helvetica Neue"/>
          <a:ea typeface="+mj-ea"/>
          <a:cs typeface="Helvetica Neue"/>
        </a:defRPr>
      </a:lvl1pPr>
    </p:titleStyle>
    <p:bodyStyle>
      <a:lvl1pPr marL="0" indent="0" algn="l" defTabSz="457200" rtl="0" eaLnBrk="1" latinLnBrk="0" hangingPunct="1">
        <a:spcBef>
          <a:spcPct val="20000"/>
        </a:spcBef>
        <a:buFont typeface="Arial"/>
        <a:buNone/>
        <a:defRPr sz="3200" b="0" i="0" kern="1200">
          <a:solidFill>
            <a:schemeClr val="tx1"/>
          </a:solidFill>
          <a:latin typeface="Helvetica Neue"/>
          <a:ea typeface="+mn-ea"/>
          <a:cs typeface="Helvetica Neue"/>
        </a:defRPr>
      </a:lvl1pPr>
      <a:lvl2pPr marL="347663" indent="-347663" algn="l" defTabSz="457200" rtl="0" eaLnBrk="1" latinLnBrk="0" hangingPunct="1">
        <a:spcBef>
          <a:spcPct val="20000"/>
        </a:spcBef>
        <a:buClr>
          <a:srgbClr val="FF4C00"/>
        </a:buClr>
        <a:buFont typeface="Lucida Grande"/>
        <a:buChar char="■"/>
        <a:defRPr sz="2800" b="0" i="0" kern="1200">
          <a:solidFill>
            <a:schemeClr val="tx1"/>
          </a:solidFill>
          <a:latin typeface="Helvetica Neue"/>
          <a:ea typeface="+mn-ea"/>
          <a:cs typeface="Helvetica Neue"/>
        </a:defRPr>
      </a:lvl2pPr>
      <a:lvl3pPr marL="685800" indent="-338138" algn="l" defTabSz="457200" rtl="0" eaLnBrk="1" latinLnBrk="0" hangingPunct="1">
        <a:spcBef>
          <a:spcPct val="20000"/>
        </a:spcBef>
        <a:buClr>
          <a:srgbClr val="646469"/>
        </a:buClr>
        <a:buFont typeface="Lucida Grande"/>
        <a:buChar char="■"/>
        <a:defRPr sz="2400" b="0" i="0" kern="1200">
          <a:solidFill>
            <a:schemeClr val="tx1"/>
          </a:solidFill>
          <a:latin typeface="Helvetica Neue"/>
          <a:ea typeface="+mn-ea"/>
          <a:cs typeface="Helvetica Neue"/>
        </a:defRPr>
      </a:lvl3pPr>
      <a:lvl4pPr marL="914400" indent="-287338" algn="l" defTabSz="457200" rtl="0" eaLnBrk="1" latinLnBrk="0" hangingPunct="1">
        <a:spcBef>
          <a:spcPct val="20000"/>
        </a:spcBef>
        <a:buClr>
          <a:schemeClr val="bg1">
            <a:lumMod val="75000"/>
          </a:schemeClr>
        </a:buClr>
        <a:buSzPct val="100000"/>
        <a:buFont typeface="Lucida Grande"/>
        <a:buChar char="■"/>
        <a:defRPr sz="2000" b="0" i="0" kern="1200">
          <a:solidFill>
            <a:schemeClr val="tx1"/>
          </a:solidFill>
          <a:latin typeface="Helvetica Neue"/>
          <a:ea typeface="+mn-ea"/>
          <a:cs typeface="Helvetica Neue"/>
        </a:defRPr>
      </a:lvl4pPr>
      <a:lvl5pPr marL="1262063" indent="-347663" algn="l" defTabSz="457200" rtl="0" eaLnBrk="1" latinLnBrk="0" hangingPunct="1">
        <a:spcBef>
          <a:spcPct val="20000"/>
        </a:spcBef>
        <a:buClr>
          <a:schemeClr val="bg1">
            <a:lumMod val="85000"/>
          </a:schemeClr>
        </a:buClr>
        <a:buSzPct val="100000"/>
        <a:buFont typeface="Lucida Grande"/>
        <a:buChar char="■"/>
        <a:defRPr sz="2000" b="0" i="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Education.abroad@utrgv.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nam10.safelinks.protection.outlook.com/?url=https%3A%2F%2Fforms.gle%2FYqxUy8JpQcGZGCm77&amp;data=05%7C02%7Ccaroline.miles%40utrgv.edu%7Cd2bf4bcc5b04436221c608dc7a84d11c%7C990436a687df491c91249afa91f88827%7C0%7C0%7C638519958074342985%7CUnknown%7CTWFpbGZsb3d8eyJWIjoiMC4wLjAwMDAiLCJQIjoiV2luMzIiLCJBTiI6Ik1haWwiLCJXVCI6Mn0%3D%7C0%7C%7C%7C&amp;sdata=smmo7hO%2B2J5Z3qLiYgdt3l%2FB4pbSCvntxzvuje0bQUg%3D&amp;reserved=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Education.abroad@utrgv.edu" TargetMode="External"/><Relationship Id="rId2" Type="http://schemas.openxmlformats.org/officeDocument/2006/relationships/hyperlink" Target="mailto:Caroline.miles@utrgv.edu" TargetMode="External"/><Relationship Id="rId1" Type="http://schemas.openxmlformats.org/officeDocument/2006/relationships/slideLayout" Target="../slideLayouts/slideLayout2.xml"/><Relationship Id="rId4" Type="http://schemas.openxmlformats.org/officeDocument/2006/relationships/hyperlink" Target="mailto:police@utrgv.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ravel.state.gov/content/travel/en/international-travel.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D6EAA5C-5745-4302-0274-DAE9D48ED3E1}"/>
              </a:ext>
            </a:extLst>
          </p:cNvPr>
          <p:cNvSpPr>
            <a:spLocks noGrp="1"/>
          </p:cNvSpPr>
          <p:nvPr>
            <p:ph type="title"/>
          </p:nvPr>
        </p:nvSpPr>
        <p:spPr>
          <a:xfrm>
            <a:off x="728144" y="274638"/>
            <a:ext cx="8229600" cy="1143000"/>
          </a:xfrm>
        </p:spPr>
        <p:txBody>
          <a:bodyPr/>
          <a:lstStyle/>
          <a:p>
            <a:r>
              <a:rPr lang="en-US" dirty="0"/>
              <a:t>ON CALL INTERNATIONAL </a:t>
            </a:r>
          </a:p>
        </p:txBody>
      </p:sp>
      <p:pic>
        <p:nvPicPr>
          <p:cNvPr id="4" name="Picture 3" descr="Graphical user interface, text&#10;&#10;Description automatically generated">
            <a:extLst>
              <a:ext uri="{FF2B5EF4-FFF2-40B4-BE49-F238E27FC236}">
                <a16:creationId xmlns:a16="http://schemas.microsoft.com/office/drawing/2014/main" id="{ACAEAEB8-405E-6868-C1E4-F0E467332354}"/>
              </a:ext>
            </a:extLst>
          </p:cNvPr>
          <p:cNvPicPr>
            <a:picLocks noChangeAspect="1"/>
          </p:cNvPicPr>
          <p:nvPr/>
        </p:nvPicPr>
        <p:blipFill rotWithShape="1">
          <a:blip r:embed="rId2"/>
          <a:srcRect l="5514" t="11052"/>
          <a:stretch/>
        </p:blipFill>
        <p:spPr bwMode="auto">
          <a:xfrm>
            <a:off x="594979" y="3097601"/>
            <a:ext cx="7846892" cy="2677777"/>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39948FAC-AB50-06F3-8F33-0984A53E2F68}"/>
              </a:ext>
            </a:extLst>
          </p:cNvPr>
          <p:cNvSpPr txBox="1"/>
          <p:nvPr/>
        </p:nvSpPr>
        <p:spPr>
          <a:xfrm>
            <a:off x="319421" y="1082622"/>
            <a:ext cx="8229600" cy="2031325"/>
          </a:xfrm>
          <a:prstGeom prst="rect">
            <a:avLst/>
          </a:prstGeom>
          <a:noFill/>
        </p:spPr>
        <p:txBody>
          <a:bodyPr wrap="square" rtlCol="0">
            <a:spAutoFit/>
          </a:bodyPr>
          <a:lstStyle/>
          <a:p>
            <a:r>
              <a:rPr lang="en-US" b="0" i="0" dirty="0">
                <a:solidFill>
                  <a:srgbClr val="343A40"/>
                </a:solidFill>
                <a:effectLst/>
                <a:latin typeface="-apple-system"/>
              </a:rPr>
              <a:t>On Call International is a 24/7 emergency assistance provider with an international network of medical and security professionals available any time to assist you. They can offer advice, connect you with resources, and work with you to make sure you receive the care and support you need both before and during your international travel. </a:t>
            </a:r>
            <a:r>
              <a:rPr lang="en-US" b="0" i="0" dirty="0">
                <a:solidFill>
                  <a:srgbClr val="242424"/>
                </a:solidFill>
                <a:effectLst/>
                <a:latin typeface="Calibri" panose="020F0502020204030204" pitchFamily="34" charset="0"/>
              </a:rPr>
              <a:t>The first step for any incident overseas related to University-sponsored educational or business travel is to call On Call International on the UT-Dedicated Line at +1-978-651-9722.</a:t>
            </a:r>
            <a:endParaRPr lang="en-US" dirty="0"/>
          </a:p>
        </p:txBody>
      </p:sp>
    </p:spTree>
    <p:extLst>
      <p:ext uri="{BB962C8B-B14F-4D97-AF65-F5344CB8AC3E}">
        <p14:creationId xmlns:p14="http://schemas.microsoft.com/office/powerpoint/2010/main" val="417533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0231-DF3A-E86D-A776-0227F916C395}"/>
              </a:ext>
            </a:extLst>
          </p:cNvPr>
          <p:cNvSpPr>
            <a:spLocks noGrp="1"/>
          </p:cNvSpPr>
          <p:nvPr>
            <p:ph type="title"/>
          </p:nvPr>
        </p:nvSpPr>
        <p:spPr/>
        <p:txBody>
          <a:bodyPr>
            <a:normAutofit/>
          </a:bodyPr>
          <a:lstStyle/>
          <a:p>
            <a:r>
              <a:rPr lang="en-US" sz="3600" dirty="0">
                <a:solidFill>
                  <a:schemeClr val="accent6">
                    <a:lumMod val="75000"/>
                  </a:schemeClr>
                </a:solidFill>
                <a:latin typeface="Arial" panose="020B0604020202020204" pitchFamily="34" charset="0"/>
                <a:cs typeface="Arial" panose="020B0604020202020204" pitchFamily="34" charset="0"/>
              </a:rPr>
              <a:t>      Call your Embassy/Consulate</a:t>
            </a:r>
          </a:p>
        </p:txBody>
      </p:sp>
      <p:sp>
        <p:nvSpPr>
          <p:cNvPr id="3" name="Content Placeholder 2">
            <a:extLst>
              <a:ext uri="{FF2B5EF4-FFF2-40B4-BE49-F238E27FC236}">
                <a16:creationId xmlns:a16="http://schemas.microsoft.com/office/drawing/2014/main" id="{7BD0CA01-D27B-A5FF-FAEB-1F816EEE397C}"/>
              </a:ext>
            </a:extLst>
          </p:cNvPr>
          <p:cNvSpPr>
            <a:spLocks noGrp="1"/>
          </p:cNvSpPr>
          <p:nvPr>
            <p:ph idx="1"/>
          </p:nvPr>
        </p:nvSpPr>
        <p:spPr>
          <a:xfrm>
            <a:off x="389304" y="1417638"/>
            <a:ext cx="4782640" cy="4525963"/>
          </a:xfrm>
        </p:spPr>
        <p:txBody>
          <a:bodyPr>
            <a:noAutofit/>
          </a:bodyPr>
          <a:lstStyle/>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Know the phone number of your embassy or consulate.</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If you lose your passport:</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Call and ask for Citizen Services.</a:t>
            </a:r>
          </a:p>
          <a:p>
            <a:pPr marL="690563" lvl="1"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If you are an international student, you would contact the embassy of the country that issued your passport. </a:t>
            </a:r>
          </a:p>
          <a:p>
            <a:pPr marL="690563" lvl="1"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If you are an international student, contact International Student Services to reissue your student visa.</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Request an emergency passport.</a:t>
            </a:r>
          </a:p>
        </p:txBody>
      </p:sp>
      <p:pic>
        <p:nvPicPr>
          <p:cNvPr id="6" name="Picture 5">
            <a:extLst>
              <a:ext uri="{FF2B5EF4-FFF2-40B4-BE49-F238E27FC236}">
                <a16:creationId xmlns:a16="http://schemas.microsoft.com/office/drawing/2014/main" id="{8FBAE739-B550-ED60-16DA-97AA876D5A71}"/>
              </a:ext>
            </a:extLst>
          </p:cNvPr>
          <p:cNvPicPr>
            <a:picLocks noChangeAspect="1"/>
          </p:cNvPicPr>
          <p:nvPr/>
        </p:nvPicPr>
        <p:blipFill>
          <a:blip r:embed="rId2"/>
          <a:stretch>
            <a:fillRect/>
          </a:stretch>
        </p:blipFill>
        <p:spPr>
          <a:xfrm>
            <a:off x="5564447" y="1734099"/>
            <a:ext cx="3261618" cy="3313389"/>
          </a:xfrm>
          <a:prstGeom prst="rect">
            <a:avLst/>
          </a:prstGeom>
        </p:spPr>
      </p:pic>
    </p:spTree>
    <p:extLst>
      <p:ext uri="{BB962C8B-B14F-4D97-AF65-F5344CB8AC3E}">
        <p14:creationId xmlns:p14="http://schemas.microsoft.com/office/powerpoint/2010/main" val="336363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0231-DF3A-E86D-A776-0227F916C395}"/>
              </a:ext>
            </a:extLst>
          </p:cNvPr>
          <p:cNvSpPr>
            <a:spLocks noGrp="1"/>
          </p:cNvSpPr>
          <p:nvPr>
            <p:ph type="title"/>
          </p:nvPr>
        </p:nvSpPr>
        <p:spPr>
          <a:xfrm>
            <a:off x="182880" y="119297"/>
            <a:ext cx="9375648" cy="1143000"/>
          </a:xfrm>
        </p:spPr>
        <p:txBody>
          <a:bodyPr>
            <a:noAutofit/>
          </a:bodyPr>
          <a:lstStyle/>
          <a:p>
            <a:r>
              <a:rPr lang="en-US" sz="3600" dirty="0">
                <a:solidFill>
                  <a:schemeClr val="accent6">
                    <a:lumMod val="75000"/>
                  </a:schemeClr>
                </a:solidFill>
                <a:latin typeface="Arial" panose="020B0604020202020204" pitchFamily="34" charset="0"/>
                <a:cs typeface="Arial" panose="020B0604020202020204" pitchFamily="34" charset="0"/>
              </a:rPr>
              <a:t>What does the U.S. Embassy or Consulate do?</a:t>
            </a:r>
          </a:p>
        </p:txBody>
      </p:sp>
      <p:sp>
        <p:nvSpPr>
          <p:cNvPr id="3" name="Content Placeholder 2">
            <a:extLst>
              <a:ext uri="{FF2B5EF4-FFF2-40B4-BE49-F238E27FC236}">
                <a16:creationId xmlns:a16="http://schemas.microsoft.com/office/drawing/2014/main" id="{7BD0CA01-D27B-A5FF-FAEB-1F816EEE397C}"/>
              </a:ext>
            </a:extLst>
          </p:cNvPr>
          <p:cNvSpPr>
            <a:spLocks noGrp="1"/>
          </p:cNvSpPr>
          <p:nvPr>
            <p:ph idx="1"/>
          </p:nvPr>
        </p:nvSpPr>
        <p:spPr>
          <a:xfrm>
            <a:off x="352728" y="1452689"/>
            <a:ext cx="4782640" cy="5057839"/>
          </a:xfrm>
        </p:spPr>
        <p:txBody>
          <a:bodyPr>
            <a:noAutofit/>
          </a:bodyPr>
          <a:lstStyle/>
          <a:p>
            <a:pPr marL="342900" indent="-342900" algn="just">
              <a:buFont typeface="Arial" panose="020B0604020202020204" pitchFamily="34" charset="0"/>
              <a:buChar char="•"/>
            </a:pPr>
            <a:r>
              <a:rPr lang="en-US" sz="2000" b="1" dirty="0">
                <a:latin typeface="Arial" panose="020B0604020202020204" pitchFamily="34" charset="0"/>
                <a:cs typeface="Arial" panose="020B0604020202020204" pitchFamily="34" charset="0"/>
              </a:rPr>
              <a:t>Emergency Resources</a:t>
            </a:r>
          </a:p>
          <a:p>
            <a:r>
              <a:rPr lang="en-US" sz="1800" dirty="0">
                <a:latin typeface="Arial" panose="020B0604020202020204" pitchFamily="34" charset="0"/>
                <a:cs typeface="Arial" panose="020B0604020202020204" pitchFamily="34" charset="0"/>
              </a:rPr>
              <a:t>— Lost and Stolen Passports</a:t>
            </a:r>
          </a:p>
          <a:p>
            <a:r>
              <a:rPr lang="en-US" sz="1800" dirty="0">
                <a:latin typeface="Arial" panose="020B0604020202020204" pitchFamily="34" charset="0"/>
                <a:cs typeface="Arial" panose="020B0604020202020204" pitchFamily="34" charset="0"/>
              </a:rPr>
              <a:t>— Medical Emergencies</a:t>
            </a:r>
          </a:p>
          <a:p>
            <a:r>
              <a:rPr lang="en-US" sz="1800" dirty="0">
                <a:latin typeface="Arial" panose="020B0604020202020204" pitchFamily="34" charset="0"/>
                <a:cs typeface="Arial" panose="020B0604020202020204" pitchFamily="34" charset="0"/>
              </a:rPr>
              <a:t>— Victims of Crime</a:t>
            </a:r>
          </a:p>
          <a:p>
            <a:r>
              <a:rPr lang="en-US" sz="1800" dirty="0">
                <a:latin typeface="Arial" panose="020B0604020202020204" pitchFamily="34" charset="0"/>
                <a:cs typeface="Arial" panose="020B0604020202020204" pitchFamily="34" charset="0"/>
              </a:rPr>
              <a:t>— Arrest and Detention</a:t>
            </a:r>
          </a:p>
          <a:p>
            <a:pPr>
              <a:spcBef>
                <a:spcPts val="0"/>
              </a:spcBef>
            </a:pPr>
            <a:r>
              <a:rPr lang="en-US" sz="1800" dirty="0">
                <a:latin typeface="Arial" panose="020B0604020202020204" pitchFamily="34" charset="0"/>
                <a:cs typeface="Arial" panose="020B0604020202020204" pitchFamily="34" charset="0"/>
              </a:rPr>
              <a:t>— Missing Persons and Contacting </a:t>
            </a:r>
          </a:p>
          <a:p>
            <a:pPr>
              <a:spcBef>
                <a:spcPts val="0"/>
              </a:spcBef>
            </a:pPr>
            <a:r>
              <a:rPr lang="en-US" sz="1800" dirty="0">
                <a:latin typeface="Arial" panose="020B0604020202020204" pitchFamily="34" charset="0"/>
                <a:cs typeface="Arial" panose="020B0604020202020204" pitchFamily="34" charset="0"/>
              </a:rPr>
              <a:t>Loved Ones</a:t>
            </a:r>
          </a:p>
          <a:p>
            <a:r>
              <a:rPr lang="en-US" sz="1800" dirty="0">
                <a:latin typeface="Arial" panose="020B0604020202020204" pitchFamily="34" charset="0"/>
                <a:cs typeface="Arial" panose="020B0604020202020204" pitchFamily="34" charset="0"/>
              </a:rPr>
              <a:t>— Death Abroad</a:t>
            </a:r>
          </a:p>
          <a:p>
            <a:r>
              <a:rPr lang="en-US" sz="1800" dirty="0">
                <a:latin typeface="Arial" panose="020B0604020202020204" pitchFamily="34" charset="0"/>
                <a:cs typeface="Arial" panose="020B0604020202020204" pitchFamily="34" charset="0"/>
              </a:rPr>
              <a:t>— Natural Disasters</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Know your consular officer</a:t>
            </a:r>
          </a:p>
          <a:p>
            <a:r>
              <a:rPr lang="en-US" sz="1800" dirty="0">
                <a:latin typeface="Arial" panose="020B0604020202020204" pitchFamily="34" charset="0"/>
                <a:cs typeface="Arial" panose="020B0604020202020204" pitchFamily="34" charset="0"/>
              </a:rPr>
              <a:t>— Ask for contact information before you leave the U.S.</a:t>
            </a:r>
          </a:p>
          <a:p>
            <a:r>
              <a:rPr lang="en-US" sz="1800" dirty="0">
                <a:latin typeface="Arial" panose="020B0604020202020204" pitchFamily="34" charset="0"/>
                <a:cs typeface="Arial" panose="020B0604020202020204" pitchFamily="34" charset="0"/>
              </a:rPr>
              <a:t>— Keep that phone number on you at all times.</a:t>
            </a:r>
          </a:p>
          <a:p>
            <a:endParaRPr lang="en-US"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83AC0A8-6072-00EE-9CB6-8CD483797221}"/>
              </a:ext>
            </a:extLst>
          </p:cNvPr>
          <p:cNvPicPr>
            <a:picLocks noChangeAspect="1"/>
          </p:cNvPicPr>
          <p:nvPr/>
        </p:nvPicPr>
        <p:blipFill>
          <a:blip r:embed="rId2"/>
          <a:stretch>
            <a:fillRect/>
          </a:stretch>
        </p:blipFill>
        <p:spPr>
          <a:xfrm>
            <a:off x="5135368" y="1452689"/>
            <a:ext cx="3410426" cy="3381847"/>
          </a:xfrm>
          <a:prstGeom prst="rect">
            <a:avLst/>
          </a:prstGeom>
        </p:spPr>
      </p:pic>
    </p:spTree>
    <p:extLst>
      <p:ext uri="{BB962C8B-B14F-4D97-AF65-F5344CB8AC3E}">
        <p14:creationId xmlns:p14="http://schemas.microsoft.com/office/powerpoint/2010/main" val="20235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0231-DF3A-E86D-A776-0227F916C395}"/>
              </a:ext>
            </a:extLst>
          </p:cNvPr>
          <p:cNvSpPr>
            <a:spLocks noGrp="1"/>
          </p:cNvSpPr>
          <p:nvPr>
            <p:ph type="title"/>
          </p:nvPr>
        </p:nvSpPr>
        <p:spPr>
          <a:xfrm>
            <a:off x="374576" y="274638"/>
            <a:ext cx="8229600" cy="1143000"/>
          </a:xfrm>
        </p:spPr>
        <p:txBody>
          <a:bodyPr>
            <a:normAutofit/>
          </a:bodyPr>
          <a:lstStyle/>
          <a:p>
            <a:r>
              <a:rPr lang="en-US" dirty="0">
                <a:solidFill>
                  <a:schemeClr val="accent6">
                    <a:lumMod val="75000"/>
                  </a:schemeClr>
                </a:solidFill>
                <a:latin typeface="Arial" panose="020B0604020202020204" pitchFamily="34" charset="0"/>
                <a:cs typeface="Arial" panose="020B0604020202020204" pitchFamily="34" charset="0"/>
              </a:rPr>
              <a:t>Plan Ahead</a:t>
            </a:r>
          </a:p>
        </p:txBody>
      </p:sp>
      <p:sp>
        <p:nvSpPr>
          <p:cNvPr id="3" name="Content Placeholder 2">
            <a:extLst>
              <a:ext uri="{FF2B5EF4-FFF2-40B4-BE49-F238E27FC236}">
                <a16:creationId xmlns:a16="http://schemas.microsoft.com/office/drawing/2014/main" id="{7BD0CA01-D27B-A5FF-FAEB-1F816EEE397C}"/>
              </a:ext>
            </a:extLst>
          </p:cNvPr>
          <p:cNvSpPr>
            <a:spLocks noGrp="1"/>
          </p:cNvSpPr>
          <p:nvPr>
            <p:ph idx="1"/>
          </p:nvPr>
        </p:nvSpPr>
        <p:spPr>
          <a:xfrm>
            <a:off x="279684" y="1417638"/>
            <a:ext cx="5060067" cy="4525963"/>
          </a:xfrm>
        </p:spPr>
        <p:txBody>
          <a:bodyPr>
            <a:noAutofit/>
          </a:bodyPr>
          <a:lstStyle/>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Don’t take large amounts of cash. Use credit or debit cards. </a:t>
            </a: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Inform your bank in advance of travel so they don’t cancel your credit or debit cards due to unusual activity.</a:t>
            </a: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Contact your phone company. They can advise on what you need to do to use your phone abroad.</a:t>
            </a: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Make copies of important documents</a:t>
            </a:r>
          </a:p>
          <a:p>
            <a:pPr algn="just"/>
            <a:endParaRPr lang="en-US" sz="23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9E62092-CBBA-323D-26A4-8FB336507062}"/>
              </a:ext>
            </a:extLst>
          </p:cNvPr>
          <p:cNvPicPr>
            <a:picLocks noChangeAspect="1"/>
          </p:cNvPicPr>
          <p:nvPr/>
        </p:nvPicPr>
        <p:blipFill>
          <a:blip r:embed="rId2"/>
          <a:stretch>
            <a:fillRect/>
          </a:stretch>
        </p:blipFill>
        <p:spPr>
          <a:xfrm>
            <a:off x="5444673" y="2085978"/>
            <a:ext cx="3159503" cy="2332519"/>
          </a:xfrm>
          <a:prstGeom prst="rect">
            <a:avLst/>
          </a:prstGeom>
        </p:spPr>
      </p:pic>
    </p:spTree>
    <p:extLst>
      <p:ext uri="{BB962C8B-B14F-4D97-AF65-F5344CB8AC3E}">
        <p14:creationId xmlns:p14="http://schemas.microsoft.com/office/powerpoint/2010/main" val="281056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0231-DF3A-E86D-A776-0227F916C395}"/>
              </a:ext>
            </a:extLst>
          </p:cNvPr>
          <p:cNvSpPr>
            <a:spLocks noGrp="1"/>
          </p:cNvSpPr>
          <p:nvPr>
            <p:ph type="title"/>
          </p:nvPr>
        </p:nvSpPr>
        <p:spPr>
          <a:xfrm>
            <a:off x="374576" y="274638"/>
            <a:ext cx="8229600" cy="1143000"/>
          </a:xfrm>
        </p:spPr>
        <p:txBody>
          <a:bodyPr>
            <a:normAutofit/>
          </a:bodyPr>
          <a:lstStyle/>
          <a:p>
            <a:r>
              <a:rPr lang="en-US" dirty="0">
                <a:solidFill>
                  <a:schemeClr val="accent6">
                    <a:lumMod val="75000"/>
                  </a:schemeClr>
                </a:solidFill>
                <a:latin typeface="Arial" panose="020B0604020202020204" pitchFamily="34" charset="0"/>
                <a:cs typeface="Arial" panose="020B0604020202020204" pitchFamily="34" charset="0"/>
              </a:rPr>
              <a:t>Safety</a:t>
            </a:r>
          </a:p>
        </p:txBody>
      </p:sp>
      <p:sp>
        <p:nvSpPr>
          <p:cNvPr id="3" name="Content Placeholder 2">
            <a:extLst>
              <a:ext uri="{FF2B5EF4-FFF2-40B4-BE49-F238E27FC236}">
                <a16:creationId xmlns:a16="http://schemas.microsoft.com/office/drawing/2014/main" id="{7BD0CA01-D27B-A5FF-FAEB-1F816EEE397C}"/>
              </a:ext>
            </a:extLst>
          </p:cNvPr>
          <p:cNvSpPr>
            <a:spLocks noGrp="1"/>
          </p:cNvSpPr>
          <p:nvPr>
            <p:ph idx="1"/>
          </p:nvPr>
        </p:nvSpPr>
        <p:spPr>
          <a:xfrm>
            <a:off x="374576" y="1286187"/>
            <a:ext cx="4782640" cy="4525963"/>
          </a:xfrm>
        </p:spPr>
        <p:txBody>
          <a:bodyPr>
            <a:noAutofit/>
          </a:bodyPr>
          <a:lstStyle/>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Be wary of strangers.  Don’t be hesitant to tell people you don’t know to leave you alone.</a:t>
            </a: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Don’t put important personal belongings in back pockets or back packs. Have a bag that zips up and is close to your body. </a:t>
            </a: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Travel in groups with friends.</a:t>
            </a: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Do not use alcohol or drugs.</a:t>
            </a:r>
          </a:p>
        </p:txBody>
      </p:sp>
      <p:pic>
        <p:nvPicPr>
          <p:cNvPr id="6" name="Picture 5">
            <a:extLst>
              <a:ext uri="{FF2B5EF4-FFF2-40B4-BE49-F238E27FC236}">
                <a16:creationId xmlns:a16="http://schemas.microsoft.com/office/drawing/2014/main" id="{6DFED16A-DF62-9464-D713-58CDA1AF5C6D}"/>
              </a:ext>
            </a:extLst>
          </p:cNvPr>
          <p:cNvPicPr>
            <a:picLocks noChangeAspect="1"/>
          </p:cNvPicPr>
          <p:nvPr/>
        </p:nvPicPr>
        <p:blipFill>
          <a:blip r:embed="rId2"/>
          <a:stretch>
            <a:fillRect/>
          </a:stretch>
        </p:blipFill>
        <p:spPr>
          <a:xfrm>
            <a:off x="5633495" y="1742731"/>
            <a:ext cx="3044660" cy="2543482"/>
          </a:xfrm>
          <a:prstGeom prst="rect">
            <a:avLst/>
          </a:prstGeom>
        </p:spPr>
      </p:pic>
    </p:spTree>
    <p:extLst>
      <p:ext uri="{BB962C8B-B14F-4D97-AF65-F5344CB8AC3E}">
        <p14:creationId xmlns:p14="http://schemas.microsoft.com/office/powerpoint/2010/main" val="118773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6BF8E-CE25-3EA8-F71A-3C5F5B4E6D7F}"/>
              </a:ext>
            </a:extLst>
          </p:cNvPr>
          <p:cNvSpPr>
            <a:spLocks noGrp="1"/>
          </p:cNvSpPr>
          <p:nvPr>
            <p:ph idx="1"/>
          </p:nvPr>
        </p:nvSpPr>
        <p:spPr>
          <a:xfrm>
            <a:off x="728144" y="1295400"/>
            <a:ext cx="7623376" cy="4525963"/>
          </a:xfrm>
        </p:spPr>
        <p:txBody>
          <a:bodyPr/>
          <a:lstStyle/>
          <a:p>
            <a:r>
              <a:rPr lang="en-US" sz="2800" dirty="0"/>
              <a:t>Know the laws, rules, and regulations of countries that you are visiting.</a:t>
            </a:r>
          </a:p>
          <a:p>
            <a:endParaRPr lang="en-US" dirty="0"/>
          </a:p>
          <a:p>
            <a:r>
              <a:rPr lang="en-US" sz="2400" dirty="0">
                <a:solidFill>
                  <a:schemeClr val="accent6">
                    <a:lumMod val="75000"/>
                  </a:schemeClr>
                </a:solidFill>
              </a:rPr>
              <a:t>The U.S Constitution DOES NOT APPLY overseas</a:t>
            </a:r>
          </a:p>
          <a:p>
            <a:pPr marL="457200" indent="-457200">
              <a:buFont typeface="Arial" panose="020B0604020202020204" pitchFamily="34" charset="0"/>
              <a:buChar char="•"/>
            </a:pPr>
            <a:r>
              <a:rPr lang="en-US" sz="2000" dirty="0"/>
              <a:t>Being a citizen of another country doesn’t exempt you from following the law in-country.</a:t>
            </a:r>
          </a:p>
          <a:p>
            <a:endParaRPr lang="en-US" sz="2000" dirty="0"/>
          </a:p>
          <a:p>
            <a:r>
              <a:rPr lang="en-US" sz="2400" dirty="0">
                <a:solidFill>
                  <a:schemeClr val="accent6">
                    <a:lumMod val="75000"/>
                  </a:schemeClr>
                </a:solidFill>
              </a:rPr>
              <a:t>Privacy</a:t>
            </a:r>
          </a:p>
          <a:p>
            <a:pPr marL="457200" indent="-457200">
              <a:buFont typeface="Arial" panose="020B0604020202020204" pitchFamily="34" charset="0"/>
              <a:buChar char="•"/>
            </a:pPr>
            <a:r>
              <a:rPr lang="en-US" sz="2000" dirty="0"/>
              <a:t>Some countries monitor the internet.</a:t>
            </a:r>
          </a:p>
          <a:p>
            <a:pPr marL="457200" indent="-457200">
              <a:buFont typeface="Arial" panose="020B0604020202020204" pitchFamily="34" charset="0"/>
              <a:buChar char="•"/>
            </a:pPr>
            <a:r>
              <a:rPr lang="en-US" sz="2000" dirty="0"/>
              <a:t>Information you send out may be intercepted.</a:t>
            </a:r>
          </a:p>
        </p:txBody>
      </p:sp>
      <p:sp>
        <p:nvSpPr>
          <p:cNvPr id="4" name="Title 1">
            <a:extLst>
              <a:ext uri="{FF2B5EF4-FFF2-40B4-BE49-F238E27FC236}">
                <a16:creationId xmlns:a16="http://schemas.microsoft.com/office/drawing/2014/main" id="{4A99E357-52CF-CE27-E7F0-55933F9BDA94}"/>
              </a:ext>
            </a:extLst>
          </p:cNvPr>
          <p:cNvSpPr>
            <a:spLocks noGrp="1"/>
          </p:cNvSpPr>
          <p:nvPr>
            <p:ph type="title"/>
          </p:nvPr>
        </p:nvSpPr>
        <p:spPr>
          <a:xfrm>
            <a:off x="728145" y="274638"/>
            <a:ext cx="7855024" cy="1143000"/>
          </a:xfrm>
        </p:spPr>
        <p:txBody>
          <a:bodyPr>
            <a:normAutofit/>
          </a:bodyPr>
          <a:lstStyle/>
          <a:p>
            <a:pPr algn="ctr"/>
            <a:r>
              <a:rPr lang="en-US" sz="4000" dirty="0">
                <a:solidFill>
                  <a:schemeClr val="accent6">
                    <a:lumMod val="75000"/>
                  </a:schemeClr>
                </a:solidFill>
                <a:latin typeface="Arial" panose="020B0604020202020204" pitchFamily="34" charset="0"/>
                <a:cs typeface="Arial" panose="020B0604020202020204" pitchFamily="34" charset="0"/>
              </a:rPr>
              <a:t>Do not break the law</a:t>
            </a:r>
          </a:p>
        </p:txBody>
      </p:sp>
    </p:spTree>
    <p:extLst>
      <p:ext uri="{BB962C8B-B14F-4D97-AF65-F5344CB8AC3E}">
        <p14:creationId xmlns:p14="http://schemas.microsoft.com/office/powerpoint/2010/main" val="119778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646C7-871A-4B0F-9ABF-09E40A5C04E4}"/>
              </a:ext>
            </a:extLst>
          </p:cNvPr>
          <p:cNvSpPr>
            <a:spLocks noGrp="1"/>
          </p:cNvSpPr>
          <p:nvPr>
            <p:ph type="title"/>
          </p:nvPr>
        </p:nvSpPr>
        <p:spPr>
          <a:xfrm>
            <a:off x="914400" y="2529566"/>
            <a:ext cx="8229600" cy="1143000"/>
          </a:xfrm>
        </p:spPr>
        <p:txBody>
          <a:bodyPr>
            <a:normAutofit fontScale="90000"/>
          </a:bodyPr>
          <a:lstStyle/>
          <a:p>
            <a:r>
              <a:rPr lang="en-US" dirty="0"/>
              <a:t>Send us pictures! We love to see what you’re up to!</a:t>
            </a:r>
            <a:br>
              <a:rPr lang="en-US" dirty="0"/>
            </a:br>
            <a:r>
              <a:rPr lang="en-US" dirty="0">
                <a:hlinkClick r:id="rId2"/>
              </a:rPr>
              <a:t>Education.abroad@utrgv.edu</a:t>
            </a:r>
            <a:r>
              <a:rPr lang="en-US" dirty="0"/>
              <a:t> </a:t>
            </a:r>
            <a:br>
              <a:rPr lang="en-US" dirty="0"/>
            </a:br>
            <a:endParaRPr lang="en-US" dirty="0"/>
          </a:p>
        </p:txBody>
      </p:sp>
    </p:spTree>
    <p:extLst>
      <p:ext uri="{BB962C8B-B14F-4D97-AF65-F5344CB8AC3E}">
        <p14:creationId xmlns:p14="http://schemas.microsoft.com/office/powerpoint/2010/main" val="27774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A0C42-D109-440F-3198-94B386E5F487}"/>
              </a:ext>
            </a:extLst>
          </p:cNvPr>
          <p:cNvSpPr>
            <a:spLocks noGrp="1"/>
          </p:cNvSpPr>
          <p:nvPr>
            <p:ph type="title"/>
          </p:nvPr>
        </p:nvSpPr>
        <p:spPr/>
        <p:txBody>
          <a:bodyPr>
            <a:normAutofit fontScale="90000"/>
          </a:bodyPr>
          <a:lstStyle/>
          <a:p>
            <a:r>
              <a:rPr lang="en-US" dirty="0"/>
              <a:t>Share your experiences with UTRGV Social Media</a:t>
            </a:r>
          </a:p>
        </p:txBody>
      </p:sp>
      <p:sp>
        <p:nvSpPr>
          <p:cNvPr id="3" name="Content Placeholder 2">
            <a:extLst>
              <a:ext uri="{FF2B5EF4-FFF2-40B4-BE49-F238E27FC236}">
                <a16:creationId xmlns:a16="http://schemas.microsoft.com/office/drawing/2014/main" id="{9333D0F9-FB39-C053-2A8B-7FF421A70F17}"/>
              </a:ext>
            </a:extLst>
          </p:cNvPr>
          <p:cNvSpPr>
            <a:spLocks noGrp="1"/>
          </p:cNvSpPr>
          <p:nvPr>
            <p:ph idx="1"/>
          </p:nvPr>
        </p:nvSpPr>
        <p:spPr/>
        <p:txBody>
          <a:bodyPr/>
          <a:lstStyle/>
          <a:p>
            <a:r>
              <a:rPr lang="en-US" dirty="0">
                <a:solidFill>
                  <a:srgbClr val="000000"/>
                </a:solidFill>
                <a:highlight>
                  <a:srgbClr val="FFFFFF"/>
                </a:highlight>
                <a:latin typeface="Aptos" panose="020B0004020202020204" pitchFamily="34" charset="0"/>
              </a:rPr>
              <a:t>Also send pictures for UTRGV social media: </a:t>
            </a:r>
          </a:p>
          <a:p>
            <a:endParaRPr lang="en-US" b="0" i="0" dirty="0">
              <a:solidFill>
                <a:srgbClr val="000000"/>
              </a:solidFill>
              <a:effectLst/>
              <a:highlight>
                <a:srgbClr val="FFFFFF"/>
              </a:highlight>
              <a:latin typeface="Aptos" panose="020B0004020202020204" pitchFamily="34" charset="0"/>
            </a:endParaRPr>
          </a:p>
          <a:p>
            <a:r>
              <a:rPr lang="en-US" b="0" i="0" dirty="0">
                <a:solidFill>
                  <a:srgbClr val="000000"/>
                </a:solidFill>
                <a:effectLst/>
                <a:highlight>
                  <a:srgbClr val="FFFFFF"/>
                </a:highlight>
                <a:latin typeface="Aptos" panose="020B0004020202020204" pitchFamily="34" charset="0"/>
              </a:rPr>
              <a:t> </a:t>
            </a:r>
            <a:r>
              <a:rPr lang="en-US" b="0" i="0" dirty="0">
                <a:effectLst/>
                <a:highlight>
                  <a:srgbClr val="FFFFFF"/>
                </a:highlight>
                <a:latin typeface="Aptos" panose="020B0004020202020204" pitchFamily="34" charset="0"/>
                <a:hlinkClick r:id="rId2" tooltip="Original URL: https://forms.gle/YqxUy8JpQcGZGCm77. Click or tap if you trust this link."/>
              </a:rPr>
              <a:t>https://forms.gle/YqxUy8JpQcGZGCm77</a:t>
            </a:r>
            <a:endParaRPr lang="en-US" dirty="0"/>
          </a:p>
        </p:txBody>
      </p:sp>
    </p:spTree>
    <p:extLst>
      <p:ext uri="{BB962C8B-B14F-4D97-AF65-F5344CB8AC3E}">
        <p14:creationId xmlns:p14="http://schemas.microsoft.com/office/powerpoint/2010/main" val="53481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D2F0-1472-436F-A60A-9C289935367C}"/>
              </a:ext>
            </a:extLst>
          </p:cNvPr>
          <p:cNvSpPr>
            <a:spLocks noGrp="1"/>
          </p:cNvSpPr>
          <p:nvPr>
            <p:ph type="title"/>
          </p:nvPr>
        </p:nvSpPr>
        <p:spPr/>
        <p:txBody>
          <a:bodyPr>
            <a:normAutofit/>
          </a:bodyPr>
          <a:lstStyle/>
          <a:p>
            <a:r>
              <a:rPr lang="en-US" sz="1800" dirty="0"/>
              <a:t>Stay in touch! Please also share this information with your parents/families. If they have any questions </a:t>
            </a:r>
            <a:r>
              <a:rPr lang="en-US" sz="1800"/>
              <a:t>or concerns, </a:t>
            </a:r>
            <a:r>
              <a:rPr lang="en-US" sz="1800" dirty="0"/>
              <a:t>they can reach out to us.</a:t>
            </a:r>
          </a:p>
        </p:txBody>
      </p:sp>
      <p:sp>
        <p:nvSpPr>
          <p:cNvPr id="3" name="Content Placeholder 2">
            <a:extLst>
              <a:ext uri="{FF2B5EF4-FFF2-40B4-BE49-F238E27FC236}">
                <a16:creationId xmlns:a16="http://schemas.microsoft.com/office/drawing/2014/main" id="{FE65219F-8146-42FE-82FD-047BC78F8879}"/>
              </a:ext>
            </a:extLst>
          </p:cNvPr>
          <p:cNvSpPr>
            <a:spLocks noGrp="1"/>
          </p:cNvSpPr>
          <p:nvPr>
            <p:ph idx="1"/>
          </p:nvPr>
        </p:nvSpPr>
        <p:spPr>
          <a:xfrm>
            <a:off x="457200" y="1417638"/>
            <a:ext cx="8229600" cy="4665393"/>
          </a:xfrm>
        </p:spPr>
        <p:txBody>
          <a:bodyPr>
            <a:normAutofit/>
          </a:bodyPr>
          <a:lstStyle/>
          <a:p>
            <a:r>
              <a:rPr lang="en-US" sz="1800" dirty="0"/>
              <a:t>Office of Education Abroad</a:t>
            </a:r>
          </a:p>
          <a:p>
            <a:r>
              <a:rPr lang="en-US" sz="1800" dirty="0">
                <a:hlinkClick r:id="rId2"/>
              </a:rPr>
              <a:t>Caroline.miles@utrgv.edu</a:t>
            </a:r>
            <a:endParaRPr lang="en-US" sz="1800" dirty="0"/>
          </a:p>
          <a:p>
            <a:r>
              <a:rPr lang="en-US" sz="1800" dirty="0">
                <a:hlinkClick r:id="rId3"/>
              </a:rPr>
              <a:t>Education.abroad@utrgv.edu</a:t>
            </a:r>
            <a:r>
              <a:rPr lang="en-US" sz="1800" dirty="0"/>
              <a:t> </a:t>
            </a:r>
          </a:p>
          <a:p>
            <a:r>
              <a:rPr lang="en-US" sz="1800" dirty="0"/>
              <a:t>956 665 2676</a:t>
            </a:r>
          </a:p>
          <a:p>
            <a:r>
              <a:rPr lang="en-US" sz="1800" dirty="0"/>
              <a:t>956 457 3083 </a:t>
            </a:r>
          </a:p>
          <a:p>
            <a:r>
              <a:rPr lang="en-US" sz="1800" dirty="0"/>
              <a:t>If nobody answers, please leave a message and we will call you back.</a:t>
            </a:r>
          </a:p>
          <a:p>
            <a:endParaRPr lang="en-US" sz="1800" dirty="0"/>
          </a:p>
          <a:p>
            <a:r>
              <a:rPr lang="en-US" sz="1800" dirty="0"/>
              <a:t>After Hours Emergencies: Contact UTRGV PD Department and they will transfer the call to a staff member.</a:t>
            </a:r>
          </a:p>
          <a:p>
            <a:pPr rtl="0"/>
            <a:endParaRPr lang="en-US" sz="1100" dirty="0"/>
          </a:p>
          <a:p>
            <a:pPr rtl="0"/>
            <a:r>
              <a:rPr lang="en-US" sz="1600" dirty="0"/>
              <a:t>Contact Phone Numbers: </a:t>
            </a:r>
          </a:p>
          <a:p>
            <a:pPr rtl="0"/>
            <a:r>
              <a:rPr lang="en-US" sz="1600" dirty="0"/>
              <a:t>UTRGV Police Directory: (956) 882-7777</a:t>
            </a:r>
          </a:p>
          <a:p>
            <a:pPr rtl="0"/>
            <a:r>
              <a:rPr lang="en-US" sz="1600" dirty="0"/>
              <a:t>UTRGV Campus Emergency: (956) 882-4911</a:t>
            </a:r>
          </a:p>
          <a:p>
            <a:pPr rtl="0"/>
            <a:r>
              <a:rPr lang="en-US" sz="1600" dirty="0"/>
              <a:t>Emergency: 911</a:t>
            </a:r>
          </a:p>
          <a:p>
            <a:pPr rtl="0"/>
            <a:r>
              <a:rPr lang="en-US" sz="1600" dirty="0"/>
              <a:t>Email: </a:t>
            </a:r>
            <a:r>
              <a:rPr lang="en-US" sz="1600" dirty="0">
                <a:hlinkClick r:id="rId4" tooltip="mailto:police@utrgv.edu"/>
              </a:rPr>
              <a:t>police@utrgv.edu</a:t>
            </a:r>
            <a:endParaRPr lang="en-US" sz="1600" dirty="0"/>
          </a:p>
          <a:p>
            <a:endParaRPr lang="en-US" sz="1800" dirty="0"/>
          </a:p>
          <a:p>
            <a:endParaRPr lang="en-US" dirty="0"/>
          </a:p>
        </p:txBody>
      </p:sp>
    </p:spTree>
    <p:extLst>
      <p:ext uri="{BB962C8B-B14F-4D97-AF65-F5344CB8AC3E}">
        <p14:creationId xmlns:p14="http://schemas.microsoft.com/office/powerpoint/2010/main" val="182651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1A418A-6E55-488A-CD8C-60F913F22489}"/>
              </a:ext>
            </a:extLst>
          </p:cNvPr>
          <p:cNvPicPr>
            <a:picLocks noChangeAspect="1"/>
          </p:cNvPicPr>
          <p:nvPr/>
        </p:nvPicPr>
        <p:blipFill>
          <a:blip r:embed="rId2"/>
          <a:stretch>
            <a:fillRect/>
          </a:stretch>
        </p:blipFill>
        <p:spPr>
          <a:xfrm>
            <a:off x="807498" y="1828799"/>
            <a:ext cx="8016905" cy="2422374"/>
          </a:xfrm>
          <a:prstGeom prst="rect">
            <a:avLst/>
          </a:prstGeom>
        </p:spPr>
      </p:pic>
    </p:spTree>
    <p:extLst>
      <p:ext uri="{BB962C8B-B14F-4D97-AF65-F5344CB8AC3E}">
        <p14:creationId xmlns:p14="http://schemas.microsoft.com/office/powerpoint/2010/main" val="96189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0231-DF3A-E86D-A776-0227F916C395}"/>
              </a:ext>
            </a:extLst>
          </p:cNvPr>
          <p:cNvSpPr>
            <a:spLocks noGrp="1"/>
          </p:cNvSpPr>
          <p:nvPr>
            <p:ph type="title"/>
          </p:nvPr>
        </p:nvSpPr>
        <p:spPr/>
        <p:txBody>
          <a:bodyPr>
            <a:normAutofit/>
          </a:bodyPr>
          <a:lstStyle/>
          <a:p>
            <a:pPr algn="ctr"/>
            <a:r>
              <a:rPr lang="en-US" sz="4000" dirty="0">
                <a:solidFill>
                  <a:schemeClr val="accent6">
                    <a:lumMod val="75000"/>
                  </a:schemeClr>
                </a:solidFill>
                <a:latin typeface="Arial" panose="020B0604020202020204" pitchFamily="34" charset="0"/>
                <a:cs typeface="Arial" panose="020B0604020202020204" pitchFamily="34" charset="0"/>
              </a:rPr>
              <a:t>Financial Literacy</a:t>
            </a:r>
          </a:p>
        </p:txBody>
      </p:sp>
      <p:sp>
        <p:nvSpPr>
          <p:cNvPr id="3" name="Content Placeholder 2">
            <a:extLst>
              <a:ext uri="{FF2B5EF4-FFF2-40B4-BE49-F238E27FC236}">
                <a16:creationId xmlns:a16="http://schemas.microsoft.com/office/drawing/2014/main" id="{7BD0CA01-D27B-A5FF-FAEB-1F816EEE397C}"/>
              </a:ext>
            </a:extLst>
          </p:cNvPr>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﻿Some students report over-spending in the first few days/weeks of the program creating a situation where they have little money left for the remainder of the trip. Here are some good practices to keep you from over-spending. Students should:</a:t>
            </a:r>
          </a:p>
          <a:p>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Review cost of living in your destination.</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Make a weekly or monthly budget and stick to it. </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Cook your meals at home if you can rather than eating out.</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Eating lunch at a restaurant can be cheaper than the dinner menu.</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Consider small and inexpensive souvenirs such as postcards to let people know that you are thinking of them. Large items can be expensive to ship and cause you extra fees if you exceed the baggage weight limit when flying home.</a:t>
            </a:r>
          </a:p>
        </p:txBody>
      </p:sp>
    </p:spTree>
    <p:extLst>
      <p:ext uri="{BB962C8B-B14F-4D97-AF65-F5344CB8AC3E}">
        <p14:creationId xmlns:p14="http://schemas.microsoft.com/office/powerpoint/2010/main" val="378910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0231-DF3A-E86D-A776-0227F916C395}"/>
              </a:ext>
            </a:extLst>
          </p:cNvPr>
          <p:cNvSpPr>
            <a:spLocks noGrp="1"/>
          </p:cNvSpPr>
          <p:nvPr>
            <p:ph type="title"/>
          </p:nvPr>
        </p:nvSpPr>
        <p:spPr>
          <a:xfrm>
            <a:off x="557456" y="23018"/>
            <a:ext cx="8229600" cy="1143000"/>
          </a:xfrm>
        </p:spPr>
        <p:txBody>
          <a:bodyPr>
            <a:normAutofit/>
          </a:bodyPr>
          <a:lstStyle/>
          <a:p>
            <a:pPr algn="ctr"/>
            <a:r>
              <a:rPr lang="en-US" sz="4000" dirty="0">
                <a:solidFill>
                  <a:schemeClr val="accent6">
                    <a:lumMod val="75000"/>
                  </a:schemeClr>
                </a:solidFill>
                <a:latin typeface="Arial" panose="020B0604020202020204" pitchFamily="34" charset="0"/>
                <a:cs typeface="Arial" panose="020B0604020202020204" pitchFamily="34" charset="0"/>
              </a:rPr>
              <a:t>Diversity Abroad</a:t>
            </a:r>
          </a:p>
        </p:txBody>
      </p:sp>
      <p:sp>
        <p:nvSpPr>
          <p:cNvPr id="3" name="Content Placeholder 2">
            <a:extLst>
              <a:ext uri="{FF2B5EF4-FFF2-40B4-BE49-F238E27FC236}">
                <a16:creationId xmlns:a16="http://schemas.microsoft.com/office/drawing/2014/main" id="{7BD0CA01-D27B-A5FF-FAEB-1F816EEE397C}"/>
              </a:ext>
            </a:extLst>
          </p:cNvPr>
          <p:cNvSpPr>
            <a:spLocks noGrp="1"/>
          </p:cNvSpPr>
          <p:nvPr>
            <p:ph idx="1"/>
          </p:nvPr>
        </p:nvSpPr>
        <p:spPr>
          <a:xfrm>
            <a:off x="457200" y="1166018"/>
            <a:ext cx="8229600" cy="4525963"/>
          </a:xfrm>
        </p:spPr>
        <p:txBody>
          <a:bodyPr>
            <a:normAutofit lnSpcReduction="10000"/>
          </a:bodyPr>
          <a:lstStyle/>
          <a:p>
            <a:pPr algn="just"/>
            <a:r>
              <a:rPr lang="en-US" sz="2000" dirty="0">
                <a:latin typeface="Arial" panose="020B0604020202020204" pitchFamily="34" charset="0"/>
                <a:cs typeface="Arial" panose="020B0604020202020204" pitchFamily="34" charset="0"/>
              </a:rPr>
              <a:t>Read and learn about the local culture and social norms to better understand the local environment. Understand that different countries may be more or less conservative than the US. Do some research before your program to avoid unpleasant findings while in-country. The Department of State has put together a </a:t>
            </a:r>
            <a:r>
              <a:rPr lang="en-US" sz="2000" dirty="0">
                <a:latin typeface="Arial" panose="020B0604020202020204" pitchFamily="34" charset="0"/>
                <a:cs typeface="Arial" panose="020B0604020202020204" pitchFamily="34" charset="0"/>
                <a:hlinkClick r:id="rId2"/>
              </a:rPr>
              <a:t>useful guide </a:t>
            </a:r>
            <a:r>
              <a:rPr lang="en-US" sz="2000" dirty="0">
                <a:latin typeface="Arial" panose="020B0604020202020204" pitchFamily="34" charset="0"/>
                <a:cs typeface="Arial" panose="020B0604020202020204" pitchFamily="34" charset="0"/>
              </a:rPr>
              <a:t>for all countries that will help students identify differences between the US and where they are going.</a:t>
            </a:r>
          </a:p>
          <a:p>
            <a:pPr algn="just"/>
            <a:endParaRPr lang="en-US" sz="2000" dirty="0">
              <a:latin typeface="Arial" panose="020B0604020202020204" pitchFamily="34" charset="0"/>
              <a:cs typeface="Arial" panose="020B0604020202020204" pitchFamily="34" charset="0"/>
            </a:endParaRPr>
          </a:p>
          <a:p>
            <a:pPr algn="just"/>
            <a:r>
              <a:rPr lang="en-US" sz="2000" b="1" dirty="0">
                <a:latin typeface="Arial" panose="020B0604020202020204" pitchFamily="34" charset="0"/>
                <a:cs typeface="Arial" panose="020B0604020202020204" pitchFamily="34" charset="0"/>
              </a:rPr>
              <a:t>Gender: </a:t>
            </a:r>
            <a:r>
              <a:rPr lang="en-US" sz="2000" dirty="0">
                <a:latin typeface="Arial" panose="020B0604020202020204" pitchFamily="34" charset="0"/>
                <a:cs typeface="Arial" panose="020B0604020202020204" pitchFamily="34" charset="0"/>
              </a:rPr>
              <a:t>gender roles, perceptions, and protections for women and transgender students will vary greatly from one country to another. </a:t>
            </a:r>
            <a:endParaRPr lang="en-US" sz="2000" u="sng" dirty="0">
              <a:solidFill>
                <a:schemeClr val="accent6">
                  <a:lumMod val="75000"/>
                </a:schemeClr>
              </a:solidFill>
              <a:latin typeface="Arial" panose="020B0604020202020204" pitchFamily="34" charset="0"/>
              <a:cs typeface="Arial" panose="020B0604020202020204" pitchFamily="34" charset="0"/>
            </a:endParaRPr>
          </a:p>
          <a:p>
            <a:pPr algn="just"/>
            <a:r>
              <a:rPr lang="en-US" sz="2000" b="1" dirty="0">
                <a:latin typeface="Arial" panose="020B0604020202020204" pitchFamily="34" charset="0"/>
                <a:cs typeface="Arial" panose="020B0604020202020204" pitchFamily="34" charset="0"/>
              </a:rPr>
              <a:t>LGBTQ+: </a:t>
            </a:r>
            <a:r>
              <a:rPr lang="en-US" sz="2000" dirty="0">
                <a:latin typeface="Arial" panose="020B0604020202020204" pitchFamily="34" charset="0"/>
                <a:cs typeface="Arial" panose="020B0604020202020204" pitchFamily="34" charset="0"/>
              </a:rPr>
              <a:t>some countries will have strong LGBTQ+ communities with a high level of tolerance or acceptance, but other countries do not protect individuals from discrimination based on sexual orientation or even categorically forbid LGBTQ+ relationships. </a:t>
            </a:r>
            <a:endParaRPr lang="en-US" sz="2000" u="sng" dirty="0">
              <a:solidFill>
                <a:schemeClr val="accent6">
                  <a:lumMod val="75000"/>
                </a:schemeClr>
              </a:solidFill>
              <a:latin typeface="Arial" panose="020B0604020202020204" pitchFamily="34" charset="0"/>
              <a:cs typeface="Arial" panose="020B0604020202020204" pitchFamily="34" charset="0"/>
            </a:endParaRPr>
          </a:p>
          <a:p>
            <a:pPr algn="just"/>
            <a:r>
              <a:rPr lang="en-US" sz="2000" b="1" dirty="0">
                <a:latin typeface="Arial" panose="020B0604020202020204" pitchFamily="34" charset="0"/>
                <a:cs typeface="Arial" panose="020B0604020202020204" pitchFamily="34" charset="0"/>
              </a:rPr>
              <a:t>Religion: </a:t>
            </a:r>
            <a:r>
              <a:rPr lang="en-US" sz="2000" dirty="0">
                <a:latin typeface="Arial" panose="020B0604020202020204" pitchFamily="34" charset="0"/>
                <a:cs typeface="Arial" panose="020B0604020202020204" pitchFamily="34" charset="0"/>
              </a:rPr>
              <a:t>some countries do not allow for all religious practices.</a:t>
            </a:r>
            <a:endParaRPr lang="en-US" sz="2000" u="sng"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52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0231-DF3A-E86D-A776-0227F916C395}"/>
              </a:ext>
            </a:extLst>
          </p:cNvPr>
          <p:cNvSpPr>
            <a:spLocks noGrp="1"/>
          </p:cNvSpPr>
          <p:nvPr>
            <p:ph type="title"/>
          </p:nvPr>
        </p:nvSpPr>
        <p:spPr/>
        <p:txBody>
          <a:bodyPr>
            <a:normAutofit/>
          </a:bodyPr>
          <a:lstStyle/>
          <a:p>
            <a:pPr algn="ctr"/>
            <a:r>
              <a:rPr lang="en-US" sz="4800" dirty="0">
                <a:solidFill>
                  <a:schemeClr val="accent6">
                    <a:lumMod val="75000"/>
                  </a:schemeClr>
                </a:solidFill>
                <a:latin typeface="Arial" panose="020B0604020202020204" pitchFamily="34" charset="0"/>
                <a:cs typeface="Arial" panose="020B0604020202020204" pitchFamily="34" charset="0"/>
              </a:rPr>
              <a:t>What to Pack?</a:t>
            </a:r>
          </a:p>
        </p:txBody>
      </p:sp>
      <p:sp>
        <p:nvSpPr>
          <p:cNvPr id="3" name="Content Placeholder 2">
            <a:extLst>
              <a:ext uri="{FF2B5EF4-FFF2-40B4-BE49-F238E27FC236}">
                <a16:creationId xmlns:a16="http://schemas.microsoft.com/office/drawing/2014/main" id="{7BD0CA01-D27B-A5FF-FAEB-1F816EEE397C}"/>
              </a:ext>
            </a:extLst>
          </p:cNvPr>
          <p:cNvSpPr>
            <a:spLocks noGrp="1"/>
          </p:cNvSpPr>
          <p:nvPr>
            <p:ph idx="1"/>
          </p:nvPr>
        </p:nvSpPr>
        <p:spPr>
          <a:xfrm>
            <a:off x="728144" y="1283208"/>
            <a:ext cx="8229600" cy="4525963"/>
          </a:xfrm>
        </p:spPr>
        <p:txBody>
          <a:bodyPr>
            <a:normAutofit/>
          </a:bodyPr>
          <a:lstStyle/>
          <a:p>
            <a:pPr algn="just"/>
            <a:endParaRPr lang="en-U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Pack light and pack only what you can carry.</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Read airline regulations.</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Make sure you have a luggage tag. </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Leave space for items you'll buy there. </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You may need an adaptor to fit plugs and convert electric voltage.</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Don't take items of high value.</a:t>
            </a:r>
          </a:p>
          <a:p>
            <a:pPr algn="just"/>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130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0CA01-D27B-A5FF-FAEB-1F816EEE397C}"/>
              </a:ext>
            </a:extLst>
          </p:cNvPr>
          <p:cNvSpPr>
            <a:spLocks noGrp="1"/>
          </p:cNvSpPr>
          <p:nvPr>
            <p:ph idx="1"/>
          </p:nvPr>
        </p:nvSpPr>
        <p:spPr>
          <a:xfrm>
            <a:off x="457200" y="563880"/>
            <a:ext cx="8229600" cy="4525963"/>
          </a:xfrm>
        </p:spPr>
        <p:txBody>
          <a:bodyPr>
            <a:normAutofit fontScale="77500" lnSpcReduction="20000"/>
          </a:bodyPr>
          <a:lstStyle/>
          <a:p>
            <a:pPr algn="just"/>
            <a:endParaRPr lang="en-US" sz="2800" dirty="0">
              <a:latin typeface="Arial" panose="020B0604020202020204" pitchFamily="34" charset="0"/>
              <a:cs typeface="Arial" panose="020B0604020202020204" pitchFamily="34" charset="0"/>
            </a:endParaRPr>
          </a:p>
          <a:p>
            <a:pPr algn="just"/>
            <a:r>
              <a:rPr lang="en-US" sz="2800" dirty="0">
                <a:solidFill>
                  <a:schemeClr val="accent6">
                    <a:lumMod val="75000"/>
                  </a:schemeClr>
                </a:solidFill>
                <a:latin typeface="Arial" panose="020B0604020202020204" pitchFamily="34" charset="0"/>
                <a:cs typeface="Arial" panose="020B0604020202020204" pitchFamily="34" charset="0"/>
              </a:rPr>
              <a:t>What to Have in Your Carry-On Bag (Not checked Bag):</a:t>
            </a:r>
          </a:p>
          <a:p>
            <a:pPr algn="just"/>
            <a:endParaRPr lang="en-US" sz="2800" dirty="0">
              <a:solidFill>
                <a:schemeClr val="accent6">
                  <a:lumMod val="75000"/>
                </a:schemeClr>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Pair of underwear, essential toiletries (3.4 ounces or 100 mill or less) and a pen.</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Medications – Prescription and over the counter. If you have any questions about taking and/or getting medications abroad contact On Call. </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Mini first aid kit.</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Passport, acceptance letter, photocopies of your passport.</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Electronic devices (laptop, iPad, e-readers, etc.).</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Light snacks, such as granola bars.</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Address information of where you are staying.</a:t>
            </a:r>
          </a:p>
          <a:p>
            <a:pPr algn="just"/>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8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0231-DF3A-E86D-A776-0227F916C395}"/>
              </a:ext>
            </a:extLst>
          </p:cNvPr>
          <p:cNvSpPr>
            <a:spLocks noGrp="1"/>
          </p:cNvSpPr>
          <p:nvPr>
            <p:ph type="title"/>
          </p:nvPr>
        </p:nvSpPr>
        <p:spPr>
          <a:xfrm>
            <a:off x="457200" y="314580"/>
            <a:ext cx="8229600" cy="1143000"/>
          </a:xfrm>
        </p:spPr>
        <p:txBody>
          <a:bodyPr>
            <a:normAutofit/>
          </a:bodyPr>
          <a:lstStyle/>
          <a:p>
            <a:pPr algn="ctr"/>
            <a:r>
              <a:rPr lang="en-US" sz="4000" dirty="0">
                <a:solidFill>
                  <a:schemeClr val="accent6">
                    <a:lumMod val="75000"/>
                  </a:schemeClr>
                </a:solidFill>
                <a:latin typeface="Arial" panose="020B0604020202020204" pitchFamily="34" charset="0"/>
                <a:cs typeface="Arial" panose="020B0604020202020204" pitchFamily="34" charset="0"/>
              </a:rPr>
              <a:t>Clothing</a:t>
            </a:r>
          </a:p>
        </p:txBody>
      </p:sp>
      <p:sp>
        <p:nvSpPr>
          <p:cNvPr id="3" name="Content Placeholder 2">
            <a:extLst>
              <a:ext uri="{FF2B5EF4-FFF2-40B4-BE49-F238E27FC236}">
                <a16:creationId xmlns:a16="http://schemas.microsoft.com/office/drawing/2014/main" id="{7BD0CA01-D27B-A5FF-FAEB-1F816EEE397C}"/>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Research what kind of clothing is culturally acceptable in the country you are visiting.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Pack practical and comfortable clothing.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Consider the weather and what activities you will be doing while abroad and pack appropriately.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Find out if you will be able to do laundry on location.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Pack comfortable shoes that will allow you to do a lot of walking.</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38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0231-DF3A-E86D-A776-0227F916C395}"/>
              </a:ext>
            </a:extLst>
          </p:cNvPr>
          <p:cNvSpPr>
            <a:spLocks noGrp="1"/>
          </p:cNvSpPr>
          <p:nvPr>
            <p:ph type="title"/>
          </p:nvPr>
        </p:nvSpPr>
        <p:spPr/>
        <p:txBody>
          <a:bodyPr>
            <a:normAutofit/>
          </a:bodyPr>
          <a:lstStyle/>
          <a:p>
            <a:r>
              <a:rPr lang="en-US" sz="3600" dirty="0">
                <a:solidFill>
                  <a:schemeClr val="accent6">
                    <a:lumMod val="75000"/>
                  </a:schemeClr>
                </a:solidFill>
                <a:latin typeface="Arial" panose="020B0604020202020204" pitchFamily="34" charset="0"/>
                <a:cs typeface="Arial" panose="020B0604020202020204" pitchFamily="34" charset="0"/>
              </a:rPr>
              <a:t>       Your Health</a:t>
            </a:r>
          </a:p>
        </p:txBody>
      </p:sp>
      <p:sp>
        <p:nvSpPr>
          <p:cNvPr id="3" name="Content Placeholder 2">
            <a:extLst>
              <a:ext uri="{FF2B5EF4-FFF2-40B4-BE49-F238E27FC236}">
                <a16:creationId xmlns:a16="http://schemas.microsoft.com/office/drawing/2014/main" id="{7BD0CA01-D27B-A5FF-FAEB-1F816EEE397C}"/>
              </a:ext>
            </a:extLst>
          </p:cNvPr>
          <p:cNvSpPr>
            <a:spLocks noGrp="1"/>
          </p:cNvSpPr>
          <p:nvPr>
            <p:ph idx="1"/>
          </p:nvPr>
        </p:nvSpPr>
        <p:spPr>
          <a:xfrm>
            <a:off x="374576" y="1166018"/>
            <a:ext cx="4782640" cy="4525963"/>
          </a:xfrm>
        </p:spPr>
        <p:txBody>
          <a:bodyPr>
            <a:no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Discuss your health and prescription needs with your doctor.</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Contact On Call about entry restrictions for your prescription and your ability to access your prescription abroad.</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Prescription medications must have your name on them. A physician's note is a good idea.</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Hand carry at all times.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Bring enough to have while in country or plan for how to get </a:t>
            </a:r>
            <a:r>
              <a:rPr lang="en-US" sz="2000" dirty="0" err="1">
                <a:latin typeface="Arial" panose="020B0604020202020204" pitchFamily="34" charset="0"/>
                <a:cs typeface="Arial" panose="020B0604020202020204" pitchFamily="34" charset="0"/>
              </a:rPr>
              <a:t>refills.You</a:t>
            </a:r>
            <a:r>
              <a:rPr lang="en-US" sz="2000" dirty="0">
                <a:latin typeface="Arial" panose="020B0604020202020204" pitchFamily="34" charset="0"/>
                <a:cs typeface="Arial" panose="020B0604020202020204" pitchFamily="34" charset="0"/>
              </a:rPr>
              <a:t> might even want to take a prescription with you in case you lose your medication.</a:t>
            </a:r>
          </a:p>
        </p:txBody>
      </p:sp>
      <p:pic>
        <p:nvPicPr>
          <p:cNvPr id="5" name="Picture 4">
            <a:extLst>
              <a:ext uri="{FF2B5EF4-FFF2-40B4-BE49-F238E27FC236}">
                <a16:creationId xmlns:a16="http://schemas.microsoft.com/office/drawing/2014/main" id="{2A0E8091-0B86-410B-BD29-08E62FF668F4}"/>
              </a:ext>
            </a:extLst>
          </p:cNvPr>
          <p:cNvPicPr>
            <a:picLocks noChangeAspect="1"/>
          </p:cNvPicPr>
          <p:nvPr/>
        </p:nvPicPr>
        <p:blipFill>
          <a:blip r:embed="rId2"/>
          <a:stretch>
            <a:fillRect/>
          </a:stretch>
        </p:blipFill>
        <p:spPr>
          <a:xfrm>
            <a:off x="5323688" y="2246641"/>
            <a:ext cx="3467584" cy="1657581"/>
          </a:xfrm>
          <a:prstGeom prst="rect">
            <a:avLst/>
          </a:prstGeom>
        </p:spPr>
      </p:pic>
    </p:spTree>
    <p:extLst>
      <p:ext uri="{BB962C8B-B14F-4D97-AF65-F5344CB8AC3E}">
        <p14:creationId xmlns:p14="http://schemas.microsoft.com/office/powerpoint/2010/main" val="292956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0231-DF3A-E86D-A776-0227F916C395}"/>
              </a:ext>
            </a:extLst>
          </p:cNvPr>
          <p:cNvSpPr>
            <a:spLocks noGrp="1"/>
          </p:cNvSpPr>
          <p:nvPr>
            <p:ph type="title"/>
          </p:nvPr>
        </p:nvSpPr>
        <p:spPr/>
        <p:txBody>
          <a:bodyPr>
            <a:normAutofit/>
          </a:bodyPr>
          <a:lstStyle/>
          <a:p>
            <a:r>
              <a:rPr lang="en-US" sz="3600" dirty="0">
                <a:solidFill>
                  <a:schemeClr val="accent6">
                    <a:lumMod val="75000"/>
                  </a:schemeClr>
                </a:solidFill>
                <a:latin typeface="Arial" panose="020B0604020202020204" pitchFamily="34" charset="0"/>
                <a:cs typeface="Arial" panose="020B0604020202020204" pitchFamily="34" charset="0"/>
              </a:rPr>
              <a:t>       Protect Your Passport</a:t>
            </a:r>
          </a:p>
        </p:txBody>
      </p:sp>
      <p:sp>
        <p:nvSpPr>
          <p:cNvPr id="3" name="Content Placeholder 2">
            <a:extLst>
              <a:ext uri="{FF2B5EF4-FFF2-40B4-BE49-F238E27FC236}">
                <a16:creationId xmlns:a16="http://schemas.microsoft.com/office/drawing/2014/main" id="{7BD0CA01-D27B-A5FF-FAEB-1F816EEE397C}"/>
              </a:ext>
            </a:extLst>
          </p:cNvPr>
          <p:cNvSpPr>
            <a:spLocks noGrp="1"/>
          </p:cNvSpPr>
          <p:nvPr>
            <p:ph idx="1"/>
          </p:nvPr>
        </p:nvSpPr>
        <p:spPr>
          <a:xfrm>
            <a:off x="374576" y="1613990"/>
            <a:ext cx="4782640" cy="4525963"/>
          </a:xfrm>
        </p:spPr>
        <p:txBody>
          <a:bodyPr>
            <a:noAutofit/>
          </a:bodyPr>
          <a:lstStyle/>
          <a:p>
            <a:pPr marL="342900" indent="-342900" algn="just">
              <a:buFont typeface="Arial" panose="020B0604020202020204" pitchFamily="34" charset="0"/>
              <a:buChar char="•"/>
            </a:pPr>
            <a:r>
              <a:rPr lang="en-US" sz="2300" b="1" dirty="0">
                <a:latin typeface="Arial" panose="020B0604020202020204" pitchFamily="34" charset="0"/>
                <a:cs typeface="Arial" panose="020B0604020202020204" pitchFamily="34" charset="0"/>
              </a:rPr>
              <a:t>Keep it in a safe location</a:t>
            </a:r>
          </a:p>
          <a:p>
            <a:r>
              <a:rPr lang="en-US" sz="2300" dirty="0">
                <a:latin typeface="Arial" panose="020B0604020202020204" pitchFamily="34" charset="0"/>
                <a:cs typeface="Arial" panose="020B0604020202020204" pitchFamily="34" charset="0"/>
              </a:rPr>
              <a:t>— Once on location, discuss the safest location to store passport with your program leader.</a:t>
            </a:r>
          </a:p>
          <a:p>
            <a:endParaRPr lang="en-US" sz="23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 If you take it with you, keep in a zipped up bag or a hidden pouch under your clothes.</a:t>
            </a:r>
          </a:p>
        </p:txBody>
      </p:sp>
      <p:pic>
        <p:nvPicPr>
          <p:cNvPr id="6" name="Picture 5">
            <a:extLst>
              <a:ext uri="{FF2B5EF4-FFF2-40B4-BE49-F238E27FC236}">
                <a16:creationId xmlns:a16="http://schemas.microsoft.com/office/drawing/2014/main" id="{D0316F77-2661-BF0C-3F8F-698646630041}"/>
              </a:ext>
            </a:extLst>
          </p:cNvPr>
          <p:cNvPicPr>
            <a:picLocks noChangeAspect="1"/>
          </p:cNvPicPr>
          <p:nvPr/>
        </p:nvPicPr>
        <p:blipFill>
          <a:blip r:embed="rId2"/>
          <a:stretch>
            <a:fillRect/>
          </a:stretch>
        </p:blipFill>
        <p:spPr>
          <a:xfrm>
            <a:off x="5531792" y="1669136"/>
            <a:ext cx="3425952" cy="2207836"/>
          </a:xfrm>
          <a:prstGeom prst="rect">
            <a:avLst/>
          </a:prstGeom>
        </p:spPr>
      </p:pic>
    </p:spTree>
    <p:extLst>
      <p:ext uri="{BB962C8B-B14F-4D97-AF65-F5344CB8AC3E}">
        <p14:creationId xmlns:p14="http://schemas.microsoft.com/office/powerpoint/2010/main" val="20960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ac84a3-f50a-4c9f-afe8-4d67069c89f2">
      <Terms xmlns="http://schemas.microsoft.com/office/infopath/2007/PartnerControls"/>
    </lcf76f155ced4ddcb4097134ff3c332f>
    <TaxCatchAll xmlns="799171bc-9712-4e17-a565-565426bf8fb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E9A3746CA16F43B7ECD09FA647A312" ma:contentTypeVersion="16" ma:contentTypeDescription="Create a new document." ma:contentTypeScope="" ma:versionID="f7d7f9275a8f6abc20fb085c0523db22">
  <xsd:schema xmlns:xsd="http://www.w3.org/2001/XMLSchema" xmlns:xs="http://www.w3.org/2001/XMLSchema" xmlns:p="http://schemas.microsoft.com/office/2006/metadata/properties" xmlns:ns2="99ac84a3-f50a-4c9f-afe8-4d67069c89f2" xmlns:ns3="799171bc-9712-4e17-a565-565426bf8fb6" targetNamespace="http://schemas.microsoft.com/office/2006/metadata/properties" ma:root="true" ma:fieldsID="680cae4086644a6528fab3dcabde633f" ns2:_="" ns3:_="">
    <xsd:import namespace="99ac84a3-f50a-4c9f-afe8-4d67069c89f2"/>
    <xsd:import namespace="799171bc-9712-4e17-a565-565426bf8fb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ac84a3-f50a-4c9f-afe8-4d67069c89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07efe49-c40c-4b63-b290-3fa0f8889f1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99171bc-9712-4e17-a565-565426bf8f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365ac0c-ff0c-4028-b021-0a02e47ee8ed}" ma:internalName="TaxCatchAll" ma:showField="CatchAllData" ma:web="799171bc-9712-4e17-a565-565426bf8f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82C935-3241-4F6D-AC9C-5F2495959C21}">
  <ds:schemaRefs>
    <ds:schemaRef ds:uri="http://schemas.microsoft.com/office/2006/metadata/properties"/>
    <ds:schemaRef ds:uri="http://schemas.microsoft.com/office/infopath/2007/PartnerControls"/>
    <ds:schemaRef ds:uri="99ac84a3-f50a-4c9f-afe8-4d67069c89f2"/>
    <ds:schemaRef ds:uri="799171bc-9712-4e17-a565-565426bf8fb6"/>
  </ds:schemaRefs>
</ds:datastoreItem>
</file>

<file path=customXml/itemProps2.xml><?xml version="1.0" encoding="utf-8"?>
<ds:datastoreItem xmlns:ds="http://schemas.openxmlformats.org/officeDocument/2006/customXml" ds:itemID="{29921650-C5DE-436C-8E3F-43FE640C2C1E}">
  <ds:schemaRefs>
    <ds:schemaRef ds:uri="http://schemas.microsoft.com/sharepoint/v3/contenttype/forms"/>
  </ds:schemaRefs>
</ds:datastoreItem>
</file>

<file path=customXml/itemProps3.xml><?xml version="1.0" encoding="utf-8"?>
<ds:datastoreItem xmlns:ds="http://schemas.openxmlformats.org/officeDocument/2006/customXml" ds:itemID="{59BE76C8-A26D-417C-8902-76D7CFF21D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ac84a3-f50a-4c9f-afe8-4d67069c89f2"/>
    <ds:schemaRef ds:uri="799171bc-9712-4e17-a565-565426bf8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6714</TotalTime>
  <Words>1207</Words>
  <Application>Microsoft Office PowerPoint</Application>
  <PresentationFormat>On-screen Show (4:3)</PresentationFormat>
  <Paragraphs>110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-apple-system</vt:lpstr>
      <vt:lpstr>Aptos</vt:lpstr>
      <vt:lpstr>Arial</vt:lpstr>
      <vt:lpstr>Calibri</vt:lpstr>
      <vt:lpstr>Helvetica Neue</vt:lpstr>
      <vt:lpstr>Lucida Grande</vt:lpstr>
      <vt:lpstr>2_Office Theme</vt:lpstr>
      <vt:lpstr>ON CALL INTERNATIONAL </vt:lpstr>
      <vt:lpstr>PowerPoint Presentation</vt:lpstr>
      <vt:lpstr>Financial Literacy</vt:lpstr>
      <vt:lpstr>Diversity Abroad</vt:lpstr>
      <vt:lpstr>What to Pack?</vt:lpstr>
      <vt:lpstr>PowerPoint Presentation</vt:lpstr>
      <vt:lpstr>Clothing</vt:lpstr>
      <vt:lpstr>       Your Health</vt:lpstr>
      <vt:lpstr>       Protect Your Passport</vt:lpstr>
      <vt:lpstr>      Call your Embassy/Consulate</vt:lpstr>
      <vt:lpstr>What does the U.S. Embassy or Consulate do?</vt:lpstr>
      <vt:lpstr>Plan Ahead</vt:lpstr>
      <vt:lpstr>Safety</vt:lpstr>
      <vt:lpstr>Do not break the law</vt:lpstr>
      <vt:lpstr>Send us pictures! We love to see what you’re up to! Education.abroad@utrgv.edu  </vt:lpstr>
      <vt:lpstr>Share your experiences with UTRGV Social Media</vt:lpstr>
      <vt:lpstr>Stay in touch! Please also share this information with your parents/families. If they have any questions or concerns, they can reach out to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Selber</dc:creator>
  <cp:lastModifiedBy>Caroline Miles</cp:lastModifiedBy>
  <cp:revision>52</cp:revision>
  <dcterms:created xsi:type="dcterms:W3CDTF">2015-08-10T01:34:35Z</dcterms:created>
  <dcterms:modified xsi:type="dcterms:W3CDTF">2024-05-30T14:58:23Z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0x0101005FE9A3746CA16F43B7ECD09FA647A312</vt:lpwstr>
  </property>
</Properties>
</file>