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68" r:id="rId2"/>
    <p:sldId id="267" r:id="rId3"/>
    <p:sldId id="269" r:id="rId4"/>
    <p:sldId id="270" r:id="rId5"/>
    <p:sldId id="271" r:id="rId6"/>
    <p:sldId id="272" r:id="rId7"/>
    <p:sldId id="273" r:id="rId8"/>
    <p:sldId id="274" r:id="rId9"/>
    <p:sldId id="256" r:id="rId10"/>
    <p:sldId id="257" r:id="rId11"/>
    <p:sldId id="258" r:id="rId12"/>
    <p:sldId id="259" r:id="rId13"/>
    <p:sldId id="260" r:id="rId14"/>
    <p:sldId id="261" r:id="rId15"/>
    <p:sldId id="262" r:id="rId16"/>
    <p:sldId id="263" r:id="rId17"/>
    <p:sldId id="264" r:id="rId18"/>
    <p:sldId id="265" r:id="rId19"/>
    <p:sldId id="266"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C08"/>
    <a:srgbClr val="E5FC84"/>
    <a:srgbClr val="C5E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6" d="100"/>
          <a:sy n="106" d="100"/>
        </p:scale>
        <p:origin x="1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A14D2-1588-4F09-A810-50C90C90BFE9}" type="datetimeFigureOut">
              <a:rPr lang="en-US" smtClean="0"/>
              <a:t>4/29/2014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1429E-BB12-4F33-9447-63E9B43B8436}" type="slidenum">
              <a:rPr lang="en-US" smtClean="0"/>
              <a:t>‹#›</a:t>
            </a:fld>
            <a:endParaRPr lang="en-US" dirty="0"/>
          </a:p>
        </p:txBody>
      </p:sp>
    </p:spTree>
    <p:extLst>
      <p:ext uri="{BB962C8B-B14F-4D97-AF65-F5344CB8AC3E}">
        <p14:creationId xmlns:p14="http://schemas.microsoft.com/office/powerpoint/2010/main" val="420277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ablo-picasso.paintings.name/black-period/demoiselles-d-Avignon.ph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Gertrude Stein 1906,</a:t>
            </a:r>
            <a:r>
              <a:rPr lang="en-US" baseline="0" dirty="0" smtClean="0"/>
              <a:t> Spring </a:t>
            </a:r>
            <a:r>
              <a:rPr lang="en-US" b="0" u="none" dirty="0" smtClean="0">
                <a:solidFill>
                  <a:schemeClr val="tx1"/>
                </a:solidFill>
              </a:rPr>
              <a:t>1907 Dance of the Veils, </a:t>
            </a:r>
            <a:r>
              <a:rPr lang="en-US" b="0" u="none" dirty="0" smtClean="0">
                <a:solidFill>
                  <a:schemeClr val="tx1"/>
                </a:solidFill>
                <a:hlinkClick r:id="rId3"/>
              </a:rPr>
              <a:t>Les Demoiselles d'Avignon, 1907</a:t>
            </a:r>
            <a:endParaRPr lang="en-US" b="0" u="none" dirty="0">
              <a:solidFill>
                <a:schemeClr val="tx1"/>
              </a:solidFill>
            </a:endParaRPr>
          </a:p>
        </p:txBody>
      </p:sp>
      <p:sp>
        <p:nvSpPr>
          <p:cNvPr id="4" name="Slide Number Placeholder 3"/>
          <p:cNvSpPr>
            <a:spLocks noGrp="1"/>
          </p:cNvSpPr>
          <p:nvPr>
            <p:ph type="sldNum" sz="quarter" idx="10"/>
          </p:nvPr>
        </p:nvSpPr>
        <p:spPr/>
        <p:txBody>
          <a:bodyPr/>
          <a:lstStyle/>
          <a:p>
            <a:fld id="{27F1429E-BB12-4F33-9447-63E9B43B8436}" type="slidenum">
              <a:rPr lang="en-US" smtClean="0"/>
              <a:t>11</a:t>
            </a:fld>
            <a:endParaRPr lang="en-US" dirty="0"/>
          </a:p>
        </p:txBody>
      </p:sp>
    </p:spTree>
    <p:extLst>
      <p:ext uri="{BB962C8B-B14F-4D97-AF65-F5344CB8AC3E}">
        <p14:creationId xmlns:p14="http://schemas.microsoft.com/office/powerpoint/2010/main" val="92413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Bread</a:t>
            </a:r>
            <a:r>
              <a:rPr lang="en-US" baseline="0" dirty="0" smtClean="0"/>
              <a:t> and Fruit 1909, </a:t>
            </a:r>
            <a:r>
              <a:rPr lang="en-US" b="1" i="1" dirty="0" smtClean="0"/>
              <a:t>Three Women.</a:t>
            </a:r>
            <a:r>
              <a:rPr lang="en-US" dirty="0" smtClean="0"/>
              <a:t> 1908, Accordionist, 1911</a:t>
            </a:r>
            <a:endParaRPr lang="en-US" dirty="0"/>
          </a:p>
        </p:txBody>
      </p:sp>
      <p:sp>
        <p:nvSpPr>
          <p:cNvPr id="4" name="Slide Number Placeholder 3"/>
          <p:cNvSpPr>
            <a:spLocks noGrp="1"/>
          </p:cNvSpPr>
          <p:nvPr>
            <p:ph type="sldNum" sz="quarter" idx="10"/>
          </p:nvPr>
        </p:nvSpPr>
        <p:spPr/>
        <p:txBody>
          <a:bodyPr/>
          <a:lstStyle/>
          <a:p>
            <a:fld id="{27F1429E-BB12-4F33-9447-63E9B43B8436}" type="slidenum">
              <a:rPr lang="en-US" smtClean="0"/>
              <a:t>13</a:t>
            </a:fld>
            <a:endParaRPr lang="en-US" dirty="0"/>
          </a:p>
        </p:txBody>
      </p:sp>
    </p:spTree>
    <p:extLst>
      <p:ext uri="{BB962C8B-B14F-4D97-AF65-F5344CB8AC3E}">
        <p14:creationId xmlns:p14="http://schemas.microsoft.com/office/powerpoint/2010/main" val="339713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t>
            </a:r>
            <a:r>
              <a:rPr lang="en-US" baseline="0" dirty="0" smtClean="0"/>
              <a:t> </a:t>
            </a:r>
            <a:r>
              <a:rPr lang="en-US" baseline="0" dirty="0" err="1" smtClean="0"/>
              <a:t>Egyptien</a:t>
            </a:r>
            <a:r>
              <a:rPr lang="en-US" baseline="0" dirty="0" smtClean="0"/>
              <a:t> 1916, guitar, </a:t>
            </a:r>
            <a:r>
              <a:rPr lang="en-US" baseline="0" dirty="0" err="1" smtClean="0"/>
              <a:t>clarinette</a:t>
            </a:r>
            <a:r>
              <a:rPr lang="en-US" baseline="0" dirty="0" smtClean="0"/>
              <a:t> et </a:t>
            </a:r>
            <a:r>
              <a:rPr lang="en-US" baseline="0" dirty="0" err="1" smtClean="0"/>
              <a:t>bouteille</a:t>
            </a:r>
            <a:r>
              <a:rPr lang="en-US" baseline="0" dirty="0" smtClean="0"/>
              <a:t> </a:t>
            </a:r>
            <a:r>
              <a:rPr lang="en-US" baseline="0" dirty="0" err="1" smtClean="0"/>
              <a:t>sur</a:t>
            </a:r>
            <a:r>
              <a:rPr lang="en-US" baseline="0" dirty="0" smtClean="0"/>
              <a:t> </a:t>
            </a:r>
            <a:r>
              <a:rPr lang="en-US" baseline="0" dirty="0" err="1" smtClean="0"/>
              <a:t>une</a:t>
            </a:r>
            <a:r>
              <a:rPr lang="en-US" baseline="0" dirty="0" smtClean="0"/>
              <a:t> table, 1916; </a:t>
            </a:r>
            <a:r>
              <a:rPr lang="en-US" baseline="0" dirty="0" err="1" smtClean="0"/>
              <a:t>arlequin</a:t>
            </a:r>
            <a:r>
              <a:rPr lang="en-US" baseline="0" dirty="0" smtClean="0"/>
              <a:t> </a:t>
            </a:r>
            <a:r>
              <a:rPr lang="en-US" dirty="0" smtClean="0"/>
              <a:t> 1916</a:t>
            </a:r>
            <a:endParaRPr lang="en-US" dirty="0"/>
          </a:p>
        </p:txBody>
      </p:sp>
      <p:sp>
        <p:nvSpPr>
          <p:cNvPr id="4" name="Slide Number Placeholder 3"/>
          <p:cNvSpPr>
            <a:spLocks noGrp="1"/>
          </p:cNvSpPr>
          <p:nvPr>
            <p:ph type="sldNum" sz="quarter" idx="10"/>
          </p:nvPr>
        </p:nvSpPr>
        <p:spPr/>
        <p:txBody>
          <a:bodyPr/>
          <a:lstStyle/>
          <a:p>
            <a:fld id="{27F1429E-BB12-4F33-9447-63E9B43B8436}" type="slidenum">
              <a:rPr lang="en-US" smtClean="0"/>
              <a:t>15</a:t>
            </a:fld>
            <a:endParaRPr lang="en-US" dirty="0"/>
          </a:p>
        </p:txBody>
      </p:sp>
    </p:spTree>
    <p:extLst>
      <p:ext uri="{BB962C8B-B14F-4D97-AF65-F5344CB8AC3E}">
        <p14:creationId xmlns:p14="http://schemas.microsoft.com/office/powerpoint/2010/main" val="68628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La </a:t>
            </a:r>
            <a:r>
              <a:rPr lang="en-US" sz="1200" b="1" i="1" kern="1200" dirty="0" err="1" smtClean="0">
                <a:solidFill>
                  <a:schemeClr val="tx1"/>
                </a:solidFill>
                <a:effectLst/>
                <a:latin typeface="+mn-lt"/>
                <a:ea typeface="+mn-ea"/>
                <a:cs typeface="+mn-cs"/>
              </a:rPr>
              <a:t>Danse</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Villageoise</a:t>
            </a:r>
            <a:r>
              <a:rPr lang="en-US" sz="1200" b="1"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1922, Ballet “Parade” 1917</a:t>
            </a:r>
            <a:endParaRPr lang="en-US" dirty="0"/>
          </a:p>
        </p:txBody>
      </p:sp>
      <p:sp>
        <p:nvSpPr>
          <p:cNvPr id="4" name="Slide Number Placeholder 3"/>
          <p:cNvSpPr>
            <a:spLocks noGrp="1"/>
          </p:cNvSpPr>
          <p:nvPr>
            <p:ph type="sldNum" sz="quarter" idx="10"/>
          </p:nvPr>
        </p:nvSpPr>
        <p:spPr/>
        <p:txBody>
          <a:bodyPr/>
          <a:lstStyle/>
          <a:p>
            <a:fld id="{27F1429E-BB12-4F33-9447-63E9B43B8436}" type="slidenum">
              <a:rPr lang="en-US" smtClean="0"/>
              <a:t>17</a:t>
            </a:fld>
            <a:endParaRPr lang="en-US" dirty="0"/>
          </a:p>
        </p:txBody>
      </p:sp>
    </p:spTree>
    <p:extLst>
      <p:ext uri="{BB962C8B-B14F-4D97-AF65-F5344CB8AC3E}">
        <p14:creationId xmlns:p14="http://schemas.microsoft.com/office/powerpoint/2010/main" val="414568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Guernica, 1937</a:t>
            </a:r>
            <a:endParaRPr lang="en-US" dirty="0"/>
          </a:p>
        </p:txBody>
      </p:sp>
      <p:sp>
        <p:nvSpPr>
          <p:cNvPr id="4" name="Slide Number Placeholder 3"/>
          <p:cNvSpPr>
            <a:spLocks noGrp="1"/>
          </p:cNvSpPr>
          <p:nvPr>
            <p:ph type="sldNum" sz="quarter" idx="10"/>
          </p:nvPr>
        </p:nvSpPr>
        <p:spPr/>
        <p:txBody>
          <a:bodyPr/>
          <a:lstStyle/>
          <a:p>
            <a:fld id="{27F1429E-BB12-4F33-9447-63E9B43B8436}" type="slidenum">
              <a:rPr lang="en-US" smtClean="0"/>
              <a:t>19</a:t>
            </a:fld>
            <a:endParaRPr lang="en-US" dirty="0"/>
          </a:p>
        </p:txBody>
      </p:sp>
    </p:spTree>
    <p:extLst>
      <p:ext uri="{BB962C8B-B14F-4D97-AF65-F5344CB8AC3E}">
        <p14:creationId xmlns:p14="http://schemas.microsoft.com/office/powerpoint/2010/main" val="428028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24939-92C8-4FD9-BC27-D4C5B80D1064}" type="slidenum">
              <a:rPr lang="en-US" smtClean="0"/>
              <a:t>26</a:t>
            </a:fld>
            <a:endParaRPr lang="en-US"/>
          </a:p>
        </p:txBody>
      </p:sp>
    </p:spTree>
    <p:extLst>
      <p:ext uri="{BB962C8B-B14F-4D97-AF65-F5344CB8AC3E}">
        <p14:creationId xmlns:p14="http://schemas.microsoft.com/office/powerpoint/2010/main" val="4147436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0">
              <a:schemeClr val="tx1">
                <a:lumMod val="50000"/>
                <a:lumOff val="50000"/>
              </a:schemeClr>
            </a:gs>
          </a:gsLst>
          <a:lin ang="162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4/29/2014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Pablo Picasso</a:t>
            </a:r>
            <a:endParaRPr lang="en-US" dirty="0"/>
          </a:p>
        </p:txBody>
      </p:sp>
      <p:sp>
        <p:nvSpPr>
          <p:cNvPr id="3" name="Subtitle 2"/>
          <p:cNvSpPr>
            <a:spLocks noGrp="1"/>
          </p:cNvSpPr>
          <p:nvPr>
            <p:ph type="subTitle" idx="1"/>
          </p:nvPr>
        </p:nvSpPr>
        <p:spPr/>
        <p:txBody>
          <a:bodyPr/>
          <a:lstStyle/>
          <a:p>
            <a:r>
              <a:rPr lang="en-US" dirty="0" smtClean="0"/>
              <a:t>By: Scott </a:t>
            </a:r>
            <a:r>
              <a:rPr lang="en-US" dirty="0" err="1" smtClean="0"/>
              <a:t>mayberry</a:t>
            </a:r>
            <a:r>
              <a:rPr lang="en-US" dirty="0" smtClean="0"/>
              <a:t>, Gregory </a:t>
            </a:r>
            <a:r>
              <a:rPr lang="en-US" dirty="0" err="1" smtClean="0"/>
              <a:t>brookhart</a:t>
            </a:r>
            <a:r>
              <a:rPr lang="en-US" dirty="0" smtClean="0"/>
              <a:t>, and </a:t>
            </a:r>
            <a:r>
              <a:rPr lang="en-US" dirty="0" err="1" smtClean="0"/>
              <a:t>eyuel</a:t>
            </a:r>
            <a:r>
              <a:rPr lang="en-US" dirty="0" smtClean="0"/>
              <a:t> </a:t>
            </a:r>
            <a:r>
              <a:rPr lang="en-US" dirty="0" err="1" smtClean="0"/>
              <a:t>molla</a:t>
            </a:r>
            <a:endParaRPr lang="en-US" dirty="0"/>
          </a:p>
        </p:txBody>
      </p:sp>
    </p:spTree>
    <p:extLst>
      <p:ext uri="{BB962C8B-B14F-4D97-AF65-F5344CB8AC3E}">
        <p14:creationId xmlns:p14="http://schemas.microsoft.com/office/powerpoint/2010/main" val="121519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Negro period</a:t>
            </a:r>
            <a:endParaRPr lang="en-US" dirty="0"/>
          </a:p>
        </p:txBody>
      </p:sp>
      <p:sp>
        <p:nvSpPr>
          <p:cNvPr id="3" name="Content Placeholder 2"/>
          <p:cNvSpPr>
            <a:spLocks noGrp="1"/>
          </p:cNvSpPr>
          <p:nvPr>
            <p:ph sz="quarter" idx="13"/>
          </p:nvPr>
        </p:nvSpPr>
        <p:spPr/>
        <p:txBody>
          <a:bodyPr/>
          <a:lstStyle/>
          <a:p>
            <a:r>
              <a:rPr lang="en-US" dirty="0" smtClean="0"/>
              <a:t>lasted </a:t>
            </a:r>
            <a:r>
              <a:rPr lang="en-US" dirty="0"/>
              <a:t>from 1906 to 1909</a:t>
            </a:r>
            <a:endParaRPr lang="en-US" dirty="0" smtClean="0"/>
          </a:p>
          <a:p>
            <a:r>
              <a:rPr lang="en-US" dirty="0" smtClean="0"/>
              <a:t>Negro period, or black period is the proto-cubist period</a:t>
            </a:r>
          </a:p>
          <a:p>
            <a:r>
              <a:rPr lang="en-US" dirty="0" smtClean="0"/>
              <a:t>Follows the blue and rose period</a:t>
            </a:r>
          </a:p>
          <a:p>
            <a:endParaRPr lang="en-US" dirty="0" smtClean="0"/>
          </a:p>
          <a:p>
            <a:endParaRPr lang="en-US" dirty="0"/>
          </a:p>
        </p:txBody>
      </p:sp>
    </p:spTree>
    <p:extLst>
      <p:ext uri="{BB962C8B-B14F-4D97-AF65-F5344CB8AC3E}">
        <p14:creationId xmlns:p14="http://schemas.microsoft.com/office/powerpoint/2010/main" val="3469244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art work of the negro period</a:t>
            </a:r>
            <a:endParaRPr lang="en-US" dirty="0"/>
          </a:p>
        </p:txBody>
      </p:sp>
      <p:pic>
        <p:nvPicPr>
          <p:cNvPr id="2050" name="Picture 2" descr="Picasso African Period"/>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98171" y="2214694"/>
            <a:ext cx="3288354" cy="46433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ermitagemuseum.org/imgs_En/08/hm88_0_2_7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630" y="2214694"/>
            <a:ext cx="2457450" cy="36957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ubistro.com/graphics/time/full/p-stein-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775" y="2214694"/>
            <a:ext cx="2880764" cy="354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60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Cubism</a:t>
            </a:r>
            <a:endParaRPr lang="en-US" dirty="0"/>
          </a:p>
        </p:txBody>
      </p:sp>
      <p:sp>
        <p:nvSpPr>
          <p:cNvPr id="3" name="Content Placeholder 2"/>
          <p:cNvSpPr>
            <a:spLocks noGrp="1"/>
          </p:cNvSpPr>
          <p:nvPr>
            <p:ph sz="quarter" idx="13"/>
          </p:nvPr>
        </p:nvSpPr>
        <p:spPr/>
        <p:txBody>
          <a:bodyPr/>
          <a:lstStyle/>
          <a:p>
            <a:r>
              <a:rPr lang="en-US" dirty="0" smtClean="0"/>
              <a:t>1908-1911, by Picasso and Georges Braque</a:t>
            </a:r>
          </a:p>
          <a:p>
            <a:r>
              <a:rPr lang="en-US" dirty="0" smtClean="0"/>
              <a:t>characterized </a:t>
            </a:r>
            <a:r>
              <a:rPr lang="en-US" dirty="0"/>
              <a:t>by monochrome, relatively unemotional paintings that depict rather uneventful subjects, such as still lives</a:t>
            </a:r>
            <a:r>
              <a:rPr lang="en-US" dirty="0" smtClean="0"/>
              <a:t>.</a:t>
            </a:r>
          </a:p>
          <a:p>
            <a:r>
              <a:rPr lang="en-US" dirty="0"/>
              <a:t>Many paintings of analytical cubism are </a:t>
            </a:r>
            <a:r>
              <a:rPr lang="en-US" dirty="0" smtClean="0"/>
              <a:t>faceted</a:t>
            </a:r>
          </a:p>
          <a:p>
            <a:r>
              <a:rPr lang="en-US" dirty="0" smtClean="0"/>
              <a:t>dissect </a:t>
            </a:r>
            <a:r>
              <a:rPr lang="en-US" dirty="0"/>
              <a:t>and reconstruct his subject in a way that depicts its essence rather than its </a:t>
            </a:r>
            <a:r>
              <a:rPr lang="en-US" dirty="0" smtClean="0"/>
              <a:t>appearance</a:t>
            </a:r>
          </a:p>
          <a:p>
            <a:r>
              <a:rPr lang="en-US" dirty="0" smtClean="0"/>
              <a:t>1911 start seeing </a:t>
            </a:r>
            <a:r>
              <a:rPr lang="en-US" dirty="0" err="1"/>
              <a:t>juan</a:t>
            </a:r>
            <a:r>
              <a:rPr lang="en-US" dirty="0"/>
              <a:t> </a:t>
            </a:r>
            <a:r>
              <a:rPr lang="en-US" dirty="0" smtClean="0"/>
              <a:t>Gris, their pupil</a:t>
            </a:r>
            <a:endParaRPr lang="en-US" dirty="0"/>
          </a:p>
        </p:txBody>
      </p:sp>
    </p:spTree>
    <p:extLst>
      <p:ext uri="{BB962C8B-B14F-4D97-AF65-F5344CB8AC3E}">
        <p14:creationId xmlns:p14="http://schemas.microsoft.com/office/powerpoint/2010/main" val="139135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Analytical Period Art</a:t>
            </a:r>
            <a:endParaRPr lang="en-US" dirty="0"/>
          </a:p>
        </p:txBody>
      </p:sp>
      <p:pic>
        <p:nvPicPr>
          <p:cNvPr id="3074" name="Picture 2" descr="Pablo Picasso. Bread and Fruit Dish on a Table."/>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16403" y="2214694"/>
            <a:ext cx="2570536" cy="34242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blo Picasso. Three Wo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311" y="2218451"/>
            <a:ext cx="2956115" cy="34834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ubistro.com/graphics/time/accordionist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6331" y="2214693"/>
            <a:ext cx="1464211" cy="439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23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cubism</a:t>
            </a:r>
            <a:endParaRPr lang="en-US" dirty="0"/>
          </a:p>
        </p:txBody>
      </p:sp>
      <p:sp>
        <p:nvSpPr>
          <p:cNvPr id="3" name="Content Placeholder 2"/>
          <p:cNvSpPr>
            <a:spLocks noGrp="1"/>
          </p:cNvSpPr>
          <p:nvPr>
            <p:ph sz="quarter" idx="13"/>
          </p:nvPr>
        </p:nvSpPr>
        <p:spPr/>
        <p:txBody>
          <a:bodyPr/>
          <a:lstStyle/>
          <a:p>
            <a:r>
              <a:rPr lang="en-US" dirty="0" smtClean="0"/>
              <a:t>1912-1919</a:t>
            </a:r>
          </a:p>
          <a:p>
            <a:r>
              <a:rPr lang="en-US" dirty="0"/>
              <a:t>the late phase of </a:t>
            </a:r>
            <a:r>
              <a:rPr lang="en-US" dirty="0" smtClean="0"/>
              <a:t>cubism</a:t>
            </a:r>
          </a:p>
          <a:p>
            <a:r>
              <a:rPr lang="en-US" dirty="0" smtClean="0"/>
              <a:t>characterized</a:t>
            </a:r>
            <a:r>
              <a:rPr lang="en-US" dirty="0"/>
              <a:t> chiefly by an increased use of color and the imitation </a:t>
            </a:r>
            <a:r>
              <a:rPr lang="en-US" dirty="0" smtClean="0"/>
              <a:t>or introduction</a:t>
            </a:r>
            <a:r>
              <a:rPr lang="en-US" dirty="0"/>
              <a:t> of a wide range of textures and material into painting.</a:t>
            </a:r>
            <a:endParaRPr lang="en-US" dirty="0" smtClean="0"/>
          </a:p>
          <a:p>
            <a:endParaRPr lang="en-US" dirty="0" smtClean="0"/>
          </a:p>
          <a:p>
            <a:endParaRPr lang="en-US" dirty="0"/>
          </a:p>
        </p:txBody>
      </p:sp>
    </p:spTree>
    <p:extLst>
      <p:ext uri="{BB962C8B-B14F-4D97-AF65-F5344CB8AC3E}">
        <p14:creationId xmlns:p14="http://schemas.microsoft.com/office/powerpoint/2010/main" val="3594890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synthetic period paintings</a:t>
            </a:r>
            <a:endParaRPr lang="en-US" dirty="0"/>
          </a:p>
        </p:txBody>
      </p:sp>
      <p:pic>
        <p:nvPicPr>
          <p:cNvPr id="4098" name="Picture 2" descr="http://www.cubistro.com/graphics/time/guitarclarinet16.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19898" y="2214694"/>
            <a:ext cx="1741170" cy="46433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ubistro.com/graphics/time/legyptien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242" y="2214694"/>
            <a:ext cx="1547769" cy="46433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ubistro.com/graphics/time/arlequin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955" y="2214695"/>
            <a:ext cx="1547769" cy="464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41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Classicism period</a:t>
            </a:r>
            <a:endParaRPr lang="en-US" dirty="0"/>
          </a:p>
        </p:txBody>
      </p:sp>
      <p:sp>
        <p:nvSpPr>
          <p:cNvPr id="3" name="Content Placeholder 2"/>
          <p:cNvSpPr>
            <a:spLocks noGrp="1"/>
          </p:cNvSpPr>
          <p:nvPr>
            <p:ph sz="quarter" idx="13"/>
          </p:nvPr>
        </p:nvSpPr>
        <p:spPr/>
        <p:txBody>
          <a:bodyPr/>
          <a:lstStyle/>
          <a:p>
            <a:r>
              <a:rPr lang="en-US" dirty="0"/>
              <a:t>The period 1916 to 1924</a:t>
            </a:r>
            <a:endParaRPr lang="en-US" dirty="0" smtClean="0"/>
          </a:p>
          <a:p>
            <a:r>
              <a:rPr lang="en-US" dirty="0" smtClean="0"/>
              <a:t>An </a:t>
            </a:r>
            <a:r>
              <a:rPr lang="en-US" dirty="0"/>
              <a:t>approach to aesthetics that favors restraint, rationality, and the use of strict forms in literature, painting, architecture, and other arts. It flourished in ancient Greece and Rome, and throughout Europe in the seventeenth and eighteenth centuries</a:t>
            </a:r>
            <a:r>
              <a:rPr lang="en-US" dirty="0" smtClean="0"/>
              <a:t>.</a:t>
            </a:r>
          </a:p>
          <a:p>
            <a:endParaRPr lang="en-US" dirty="0"/>
          </a:p>
        </p:txBody>
      </p:sp>
    </p:spTree>
    <p:extLst>
      <p:ext uri="{BB962C8B-B14F-4D97-AF65-F5344CB8AC3E}">
        <p14:creationId xmlns:p14="http://schemas.microsoft.com/office/powerpoint/2010/main" val="68727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Paintings of Classicism</a:t>
            </a:r>
            <a:endParaRPr lang="en-US" dirty="0"/>
          </a:p>
        </p:txBody>
      </p:sp>
      <p:pic>
        <p:nvPicPr>
          <p:cNvPr id="5122" name="Picture 2" descr="Pablo Picasso. La Danse Villageoise."/>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13775" y="2214694"/>
            <a:ext cx="2008290" cy="34242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 man looks at a giant painting on a theater curtain by Spanish artist Pablo Picas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3255" y="2214694"/>
            <a:ext cx="4572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37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Surrealism Period</a:t>
            </a:r>
            <a:endParaRPr lang="en-US" dirty="0"/>
          </a:p>
        </p:txBody>
      </p:sp>
      <p:sp>
        <p:nvSpPr>
          <p:cNvPr id="3" name="Content Placeholder 2"/>
          <p:cNvSpPr>
            <a:spLocks noGrp="1"/>
          </p:cNvSpPr>
          <p:nvPr>
            <p:ph sz="quarter" idx="13"/>
          </p:nvPr>
        </p:nvSpPr>
        <p:spPr/>
        <p:txBody>
          <a:bodyPr/>
          <a:lstStyle/>
          <a:p>
            <a:r>
              <a:rPr lang="en-US" b="1" dirty="0"/>
              <a:t>1925–1935</a:t>
            </a:r>
          </a:p>
          <a:p>
            <a:r>
              <a:rPr lang="en-US" b="1" dirty="0"/>
              <a:t>a 20th-century avant-garde movement in art and literature that sought to release the creative potential of the unconscious mind, for example by the irrational juxtaposition of images</a:t>
            </a:r>
            <a:r>
              <a:rPr lang="en-US" b="1" dirty="0" smtClean="0"/>
              <a:t>.</a:t>
            </a:r>
          </a:p>
          <a:p>
            <a:r>
              <a:rPr lang="en-US" b="1" dirty="0" smtClean="0"/>
              <a:t>In 1937, Guernica was created as a depiction of the bombing of </a:t>
            </a:r>
            <a:r>
              <a:rPr lang="en-US" b="1" smtClean="0"/>
              <a:t>guerinica</a:t>
            </a:r>
            <a:endParaRPr lang="en-US" b="1" dirty="0"/>
          </a:p>
        </p:txBody>
      </p:sp>
    </p:spTree>
    <p:extLst>
      <p:ext uri="{BB962C8B-B14F-4D97-AF65-F5344CB8AC3E}">
        <p14:creationId xmlns:p14="http://schemas.microsoft.com/office/powerpoint/2010/main" val="2163484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famous surrealism painting ever</a:t>
            </a:r>
            <a:endParaRPr lang="en-US" dirty="0"/>
          </a:p>
        </p:txBody>
      </p:sp>
      <p:pic>
        <p:nvPicPr>
          <p:cNvPr id="6146" name="Picture 2" descr="Guernica, 1937 by Pablo Picasso"/>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180393" y="2366963"/>
            <a:ext cx="7831214"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42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life</a:t>
            </a:r>
            <a:endParaRPr lang="en-US" dirty="0"/>
          </a:p>
        </p:txBody>
      </p:sp>
      <p:sp>
        <p:nvSpPr>
          <p:cNvPr id="3" name="Content Placeholder 2"/>
          <p:cNvSpPr>
            <a:spLocks noGrp="1"/>
          </p:cNvSpPr>
          <p:nvPr>
            <p:ph sz="quarter" idx="13"/>
          </p:nvPr>
        </p:nvSpPr>
        <p:spPr/>
        <p:txBody>
          <a:bodyPr/>
          <a:lstStyle/>
          <a:p>
            <a:r>
              <a:rPr lang="en-US" dirty="0" smtClean="0"/>
              <a:t>Born October 25</a:t>
            </a:r>
            <a:r>
              <a:rPr lang="en-US" baseline="30000" dirty="0" smtClean="0"/>
              <a:t>th</a:t>
            </a:r>
            <a:r>
              <a:rPr lang="en-US" dirty="0" smtClean="0"/>
              <a:t>, 1881 </a:t>
            </a:r>
          </a:p>
          <a:p>
            <a:r>
              <a:rPr lang="en-US" dirty="0" smtClean="0"/>
              <a:t>full name is </a:t>
            </a:r>
            <a:r>
              <a:rPr lang="en-US" dirty="0"/>
              <a:t>Pablo Diego José Francisco de Paula Juan Nepomuceno </a:t>
            </a:r>
            <a:r>
              <a:rPr lang="en-US" dirty="0" err="1"/>
              <a:t>María</a:t>
            </a:r>
            <a:r>
              <a:rPr lang="en-US" dirty="0"/>
              <a:t> de los </a:t>
            </a:r>
            <a:r>
              <a:rPr lang="en-US" dirty="0" err="1"/>
              <a:t>Remedios</a:t>
            </a:r>
            <a:r>
              <a:rPr lang="en-US" dirty="0"/>
              <a:t> </a:t>
            </a:r>
            <a:r>
              <a:rPr lang="en-US" dirty="0" err="1"/>
              <a:t>Cipriano</a:t>
            </a:r>
            <a:r>
              <a:rPr lang="en-US" dirty="0"/>
              <a:t> de la </a:t>
            </a:r>
            <a:r>
              <a:rPr lang="en-US" dirty="0" err="1"/>
              <a:t>Santísima</a:t>
            </a:r>
            <a:r>
              <a:rPr lang="en-US" dirty="0"/>
              <a:t> Trinidad Martyr Patricio </a:t>
            </a:r>
            <a:r>
              <a:rPr lang="en-US" dirty="0" err="1"/>
              <a:t>Clito</a:t>
            </a:r>
            <a:r>
              <a:rPr lang="en-US" dirty="0"/>
              <a:t> </a:t>
            </a:r>
            <a:r>
              <a:rPr lang="en-US" dirty="0" err="1"/>
              <a:t>Ruíz</a:t>
            </a:r>
            <a:r>
              <a:rPr lang="en-US" dirty="0"/>
              <a:t> y </a:t>
            </a:r>
            <a:r>
              <a:rPr lang="en-US" dirty="0" smtClean="0"/>
              <a:t>Picasso</a:t>
            </a:r>
          </a:p>
          <a:p>
            <a:r>
              <a:rPr lang="en-US" dirty="0" smtClean="0"/>
              <a:t>Born in Malaga, Spain</a:t>
            </a:r>
          </a:p>
          <a:p>
            <a:r>
              <a:rPr lang="en-US" dirty="0" smtClean="0"/>
              <a:t>Moved to Barcelona, </a:t>
            </a:r>
            <a:r>
              <a:rPr lang="en-US" dirty="0" err="1" smtClean="0"/>
              <a:t>spain</a:t>
            </a:r>
            <a:r>
              <a:rPr lang="en-US" dirty="0" smtClean="0"/>
              <a:t>, at 14 years old</a:t>
            </a:r>
          </a:p>
          <a:p>
            <a:endParaRPr lang="en-US" dirty="0"/>
          </a:p>
        </p:txBody>
      </p:sp>
    </p:spTree>
    <p:extLst>
      <p:ext uri="{BB962C8B-B14F-4D97-AF65-F5344CB8AC3E}">
        <p14:creationId xmlns:p14="http://schemas.microsoft.com/office/powerpoint/2010/main" val="38395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ydrogen\egm3226\Desktop\Truman State Univeristy\2.Spring 2014\ART 203\Group Essay - Pablo Picasso\x_7b4855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7128"/>
            <a:ext cx="4426920" cy="43133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27039"/>
            <a:ext cx="9144000" cy="1470025"/>
          </a:xfrm>
        </p:spPr>
        <p:txBody>
          <a:bodyPr>
            <a:normAutofit/>
          </a:bodyPr>
          <a:lstStyle/>
          <a:p>
            <a:r>
              <a:rPr lang="en-US" sz="3000" dirty="0">
                <a:latin typeface="Times New Roman" panose="02020603050405020304" pitchFamily="18" charset="0"/>
                <a:cs typeface="Times New Roman" panose="02020603050405020304" pitchFamily="18" charset="0"/>
              </a:rPr>
              <a:t>The influence of Pablo Picasso</a:t>
            </a:r>
          </a:p>
        </p:txBody>
      </p:sp>
      <p:sp>
        <p:nvSpPr>
          <p:cNvPr id="6" name="TextBox 5"/>
          <p:cNvSpPr txBox="1"/>
          <p:nvPr/>
        </p:nvSpPr>
        <p:spPr>
          <a:xfrm>
            <a:off x="6269575" y="1595796"/>
            <a:ext cx="4114800" cy="3970318"/>
          </a:xfrm>
          <a:prstGeom prst="rect">
            <a:avLst/>
          </a:prstGeom>
          <a:noFill/>
        </p:spPr>
        <p:txBody>
          <a:bodyPr wrap="square" rtlCol="0" anchor="t">
            <a:spAutoFit/>
          </a:bodyPr>
          <a:lstStyle/>
          <a:p>
            <a:pPr>
              <a:lnSpc>
                <a:spcPct val="200000"/>
              </a:lnSpc>
            </a:pPr>
            <a:r>
              <a:rPr lang="en-US" dirty="0">
                <a:latin typeface="Times" pitchFamily="18" charset="0"/>
                <a:cs typeface="Times New Roman" panose="02020603050405020304" pitchFamily="18" charset="0"/>
              </a:rPr>
              <a:t>Pablo Picasso</a:t>
            </a:r>
          </a:p>
          <a:p>
            <a:pPr marL="285750" indent="-285750">
              <a:lnSpc>
                <a:spcPct val="200000"/>
              </a:lnSpc>
              <a:buFont typeface="Arial" panose="020B0604020202020204" pitchFamily="34" charset="0"/>
              <a:buChar char="•"/>
            </a:pPr>
            <a:r>
              <a:rPr lang="en-US" dirty="0">
                <a:latin typeface="Times" pitchFamily="18" charset="0"/>
                <a:cs typeface="Times New Roman" panose="02020603050405020304" pitchFamily="18" charset="0"/>
              </a:rPr>
              <a:t>Influenced the rise of modern art</a:t>
            </a:r>
          </a:p>
          <a:p>
            <a:pPr marL="285750" indent="-285750">
              <a:lnSpc>
                <a:spcPct val="200000"/>
              </a:lnSpc>
              <a:buFont typeface="Arial" panose="020B0604020202020204" pitchFamily="34" charset="0"/>
              <a:buChar char="•"/>
            </a:pPr>
            <a:r>
              <a:rPr lang="en-US" dirty="0">
                <a:latin typeface="Times" pitchFamily="18" charset="0"/>
                <a:cs typeface="Times New Roman" panose="02020603050405020304" pitchFamily="18" charset="0"/>
              </a:rPr>
              <a:t>Picasso’s artworks have impacted generations of artists across the world.</a:t>
            </a:r>
          </a:p>
          <a:p>
            <a:pPr marL="285750" indent="-285750">
              <a:lnSpc>
                <a:spcPct val="200000"/>
              </a:lnSpc>
              <a:buFont typeface="Arial" panose="020B0604020202020204" pitchFamily="34" charset="0"/>
              <a:buChar char="•"/>
            </a:pPr>
            <a:r>
              <a:rPr lang="en-US" dirty="0">
                <a:latin typeface="Times" pitchFamily="18" charset="0"/>
                <a:cs typeface="Times New Roman" panose="02020603050405020304" pitchFamily="18" charset="0"/>
              </a:rPr>
              <a:t>Picasso’s approach towards art has been replicated and introduced in many aspects of modern art.</a:t>
            </a:r>
          </a:p>
        </p:txBody>
      </p:sp>
    </p:spTree>
    <p:extLst>
      <p:ext uri="{BB962C8B-B14F-4D97-AF65-F5344CB8AC3E}">
        <p14:creationId xmlns:p14="http://schemas.microsoft.com/office/powerpoint/2010/main" val="1285753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943600"/>
            <a:ext cx="8686800" cy="678426"/>
          </a:xfrm>
        </p:spPr>
        <p:txBody>
          <a:bodyPr>
            <a:noAutofit/>
          </a:bodyPr>
          <a:lstStyle/>
          <a:p>
            <a:r>
              <a:rPr lang="en-US" sz="1800" dirty="0">
                <a:latin typeface="Times New Roman" panose="02020603050405020304" pitchFamily="18" charset="0"/>
                <a:cs typeface="Times New Roman" panose="02020603050405020304" pitchFamily="18" charset="0"/>
              </a:rPr>
              <a:t>A painting of pigeons by Don Jose Ruiz y </a:t>
            </a:r>
            <a:r>
              <a:rPr lang="en-US" sz="1800" dirty="0" err="1">
                <a:latin typeface="Times New Roman" panose="02020603050405020304" pitchFamily="18" charset="0"/>
                <a:cs typeface="Times New Roman" panose="02020603050405020304" pitchFamily="18" charset="0"/>
              </a:rPr>
              <a:t>Blasco</a:t>
            </a:r>
            <a:endParaRPr lang="en-US" sz="18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4294967295"/>
          </p:nvPr>
        </p:nvSpPr>
        <p:spPr>
          <a:xfrm>
            <a:off x="1905000" y="226143"/>
            <a:ext cx="8229600" cy="487363"/>
          </a:xfrm>
          <a:prstGeom prst="rect">
            <a:avLst/>
          </a:prstGeom>
        </p:spPr>
        <p:txBody>
          <a:bodyPr>
            <a:noAutofit/>
          </a:bodyPr>
          <a:lstStyle/>
          <a:p>
            <a:pPr marL="0" indent="0">
              <a:buNone/>
            </a:pPr>
            <a:r>
              <a:rPr lang="en-US" sz="3000" dirty="0">
                <a:latin typeface="Times New Roman" panose="02020603050405020304" pitchFamily="18" charset="0"/>
                <a:cs typeface="Times New Roman" panose="02020603050405020304" pitchFamily="18" charset="0"/>
              </a:rPr>
              <a:t>Don Jose Ruiz y </a:t>
            </a:r>
            <a:r>
              <a:rPr lang="en-US" sz="3000" dirty="0" err="1">
                <a:latin typeface="Times New Roman" panose="02020603050405020304" pitchFamily="18" charset="0"/>
                <a:cs typeface="Times New Roman" panose="02020603050405020304" pitchFamily="18" charset="0"/>
              </a:rPr>
              <a:t>Blasco</a:t>
            </a:r>
            <a:r>
              <a:rPr lang="en-US" sz="3000" dirty="0">
                <a:latin typeface="Times New Roman" panose="02020603050405020304" pitchFamily="18" charset="0"/>
                <a:cs typeface="Times New Roman" panose="02020603050405020304" pitchFamily="18" charset="0"/>
              </a:rPr>
              <a:t> (father of Pablo Picasso)</a:t>
            </a:r>
          </a:p>
        </p:txBody>
      </p:sp>
      <p:pic>
        <p:nvPicPr>
          <p:cNvPr id="1027" name="Picture 3" descr="\\hydrogen\egm3226\Desktop\Truman State Univeristy\2.Spring 2014\ART 203\Group Essay - Pablo Picasso\Jose_Ruiz_Blasco_-_do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990600"/>
            <a:ext cx="5454446"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36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ydrogen\egm3226\Desktop\Truman State Univeristy\2.Spring 2014\ART 203\Group Essay - Pablo Picasso\98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3930" y="1137619"/>
            <a:ext cx="3692236" cy="4792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63931" y="6019801"/>
            <a:ext cx="3692236" cy="646331"/>
          </a:xfrm>
          <a:prstGeom prst="rect">
            <a:avLst/>
          </a:prstGeom>
          <a:noFill/>
        </p:spPr>
        <p:txBody>
          <a:bodyPr wrap="square" rtlCol="0">
            <a:spAutoFit/>
          </a:bodyPr>
          <a:lstStyle/>
          <a:p>
            <a:pPr algn="ctr"/>
            <a:r>
              <a:rPr lang="en-US" i="1" dirty="0"/>
              <a:t>Violin and Candlestick</a:t>
            </a:r>
            <a:r>
              <a:rPr lang="en-US" dirty="0"/>
              <a:t> </a:t>
            </a:r>
          </a:p>
          <a:p>
            <a:pPr algn="ctr"/>
            <a:r>
              <a:rPr lang="en-US" dirty="0"/>
              <a:t>(Georges Braque 1910)</a:t>
            </a:r>
            <a:endParaRPr lang="en-US" i="1" dirty="0"/>
          </a:p>
        </p:txBody>
      </p:sp>
      <p:sp>
        <p:nvSpPr>
          <p:cNvPr id="7" name="Title 6"/>
          <p:cNvSpPr>
            <a:spLocks noGrp="1"/>
          </p:cNvSpPr>
          <p:nvPr>
            <p:ph type="title"/>
          </p:nvPr>
        </p:nvSpPr>
        <p:spPr>
          <a:xfrm>
            <a:off x="2008402" y="9236"/>
            <a:ext cx="8229600" cy="1143000"/>
          </a:xfrm>
        </p:spPr>
        <p:txBody>
          <a:bodyPr/>
          <a:lstStyle/>
          <a:p>
            <a:r>
              <a:rPr lang="en-US" dirty="0" smtClean="0"/>
              <a:t>Cubism</a:t>
            </a:r>
            <a:endParaRPr lang="en-US" dirty="0"/>
          </a:p>
        </p:txBody>
      </p:sp>
      <p:pic>
        <p:nvPicPr>
          <p:cNvPr id="2053" name="Picture 5" descr="\\hydrogen\egm3226\Desktop\Truman State Univeristy\2.Spring 2014\ART 203\Group Essay - Pablo Picasso\pablo_picasso_1909-10_figure-dans-un-fauteu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137620"/>
            <a:ext cx="3733800" cy="47926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24600" y="6019801"/>
            <a:ext cx="3692236" cy="646331"/>
          </a:xfrm>
          <a:prstGeom prst="rect">
            <a:avLst/>
          </a:prstGeom>
          <a:noFill/>
        </p:spPr>
        <p:txBody>
          <a:bodyPr wrap="square" rtlCol="0">
            <a:spAutoFit/>
          </a:bodyPr>
          <a:lstStyle/>
          <a:p>
            <a:pPr algn="ctr"/>
            <a:r>
              <a:rPr lang="en-US" i="1" dirty="0"/>
              <a:t>Figure </a:t>
            </a:r>
            <a:r>
              <a:rPr lang="en-US" i="1" dirty="0" err="1"/>
              <a:t>dans</a:t>
            </a:r>
            <a:r>
              <a:rPr lang="en-US" i="1" dirty="0"/>
              <a:t> un Fauteuil </a:t>
            </a:r>
          </a:p>
          <a:p>
            <a:pPr algn="ctr"/>
            <a:r>
              <a:rPr lang="en-US" dirty="0"/>
              <a:t>(Pablo Picasso 1909)</a:t>
            </a:r>
            <a:endParaRPr lang="en-US" i="1" dirty="0"/>
          </a:p>
        </p:txBody>
      </p:sp>
    </p:spTree>
    <p:extLst>
      <p:ext uri="{BB962C8B-B14F-4D97-AF65-F5344CB8AC3E}">
        <p14:creationId xmlns:p14="http://schemas.microsoft.com/office/powerpoint/2010/main" val="335482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ydrogen\egm3226\Desktop\Truman State Univeristy\2.Spring 2014\ART 203\Group Essay - Pablo Picasso\Jean_Metzinger,_1912,_Danseuse_au_café,_Dancer_in_a_café,_oil_on_canvas,_146.1_x_114.3_cm,_Albright-Knox_Art_Gallery,_Buffalo,_New_Y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800" y="203662"/>
            <a:ext cx="4521200" cy="57607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03964" y="6023265"/>
            <a:ext cx="4521200" cy="646331"/>
          </a:xfrm>
          <a:prstGeom prst="rect">
            <a:avLst/>
          </a:prstGeom>
          <a:noFill/>
        </p:spPr>
        <p:txBody>
          <a:bodyPr wrap="square" rtlCol="0">
            <a:spAutoFit/>
          </a:bodyPr>
          <a:lstStyle/>
          <a:p>
            <a:pPr algn="ctr"/>
            <a:r>
              <a:rPr lang="en-US" i="1" dirty="0"/>
              <a:t>Danseuse au café</a:t>
            </a:r>
          </a:p>
          <a:p>
            <a:pPr algn="ctr"/>
            <a:r>
              <a:rPr lang="en-US" i="1" dirty="0"/>
              <a:t>(</a:t>
            </a:r>
            <a:r>
              <a:rPr lang="en-US" dirty="0" err="1"/>
              <a:t>Metzinger</a:t>
            </a:r>
            <a:r>
              <a:rPr lang="en-US" dirty="0"/>
              <a:t>, Jean 1912)</a:t>
            </a:r>
            <a:endParaRPr lang="en-US" i="1" dirty="0"/>
          </a:p>
        </p:txBody>
      </p:sp>
    </p:spTree>
    <p:extLst>
      <p:ext uri="{BB962C8B-B14F-4D97-AF65-F5344CB8AC3E}">
        <p14:creationId xmlns:p14="http://schemas.microsoft.com/office/powerpoint/2010/main" val="188623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ydrogen\egm3226\Desktop\Truman State Univeristy\2.Spring 2014\ART 203\Group Essay - Pablo Picasso\Albert_Gleizes,_1912,_Les_Baigneuses,_oil_on_canvas,_105_x_171_cm,_Paris,_Musée_d'Art_Moderne_de_la_Ville_de_Pa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1"/>
            <a:ext cx="7760970" cy="4806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05200" y="5791201"/>
            <a:ext cx="4953000" cy="646331"/>
          </a:xfrm>
          <a:prstGeom prst="rect">
            <a:avLst/>
          </a:prstGeom>
          <a:noFill/>
        </p:spPr>
        <p:txBody>
          <a:bodyPr wrap="square" rtlCol="0">
            <a:spAutoFit/>
          </a:bodyPr>
          <a:lstStyle/>
          <a:p>
            <a:pPr algn="ctr"/>
            <a:r>
              <a:rPr lang="en-US" i="1" dirty="0"/>
              <a:t>Les </a:t>
            </a:r>
            <a:r>
              <a:rPr lang="en-US" i="1" dirty="0" err="1"/>
              <a:t>Baigneuses</a:t>
            </a:r>
            <a:endParaRPr lang="en-US" i="1" dirty="0"/>
          </a:p>
          <a:p>
            <a:pPr algn="ctr"/>
            <a:r>
              <a:rPr lang="en-US" dirty="0"/>
              <a:t>(Albert </a:t>
            </a:r>
            <a:r>
              <a:rPr lang="en-US" dirty="0" err="1"/>
              <a:t>Gleizes</a:t>
            </a:r>
            <a:r>
              <a:rPr lang="en-US" dirty="0"/>
              <a:t> 1912)</a:t>
            </a:r>
          </a:p>
        </p:txBody>
      </p:sp>
    </p:spTree>
    <p:extLst>
      <p:ext uri="{BB962C8B-B14F-4D97-AF65-F5344CB8AC3E}">
        <p14:creationId xmlns:p14="http://schemas.microsoft.com/office/powerpoint/2010/main" val="2644466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5715000"/>
            <a:ext cx="4533501" cy="762000"/>
          </a:xfrm>
        </p:spPr>
        <p:txBody>
          <a:bodyPr>
            <a:normAutofit/>
          </a:bodyPr>
          <a:lstStyle/>
          <a:p>
            <a:r>
              <a:rPr lang="en-US" sz="1800" i="1" dirty="0"/>
              <a:t>Les Demoiselles </a:t>
            </a:r>
            <a:r>
              <a:rPr lang="en-US" sz="1800" i="1" dirty="0" err="1"/>
              <a:t>d'Avignon</a:t>
            </a:r>
            <a:r>
              <a:rPr lang="en-US" sz="1800" i="1" dirty="0"/>
              <a:t/>
            </a:r>
            <a:br>
              <a:rPr lang="en-US" sz="1800" i="1" dirty="0"/>
            </a:br>
            <a:r>
              <a:rPr lang="en-US" sz="1800" dirty="0"/>
              <a:t>(Pablo Picasso 1907)</a:t>
            </a:r>
          </a:p>
        </p:txBody>
      </p:sp>
      <p:pic>
        <p:nvPicPr>
          <p:cNvPr id="5122" name="Picture 2" descr="\\hydrogen\egm3226\Desktop\Truman State Univeristy\2.Spring 2014\ART 203\Group Essay - Pablo Picasso\Les_Demoiselles_d'Avign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4891" y="838200"/>
            <a:ext cx="4561210"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48425" y="866776"/>
            <a:ext cx="3733800" cy="4524315"/>
          </a:xfrm>
          <a:prstGeom prst="rect">
            <a:avLst/>
          </a:prstGeom>
          <a:noFill/>
        </p:spPr>
        <p:txBody>
          <a:bodyPr wrap="square" rtlCol="0">
            <a:spAutoFit/>
          </a:bodyPr>
          <a:lstStyle/>
          <a:p>
            <a:pPr marL="285750" indent="-285750">
              <a:buFont typeface="Arial" panose="020B0604020202020204" pitchFamily="34" charset="0"/>
              <a:buChar char="•"/>
            </a:pPr>
            <a:r>
              <a:rPr lang="en-US" i="1" dirty="0"/>
              <a:t>Les Demoiselles </a:t>
            </a:r>
            <a:r>
              <a:rPr lang="en-US" i="1" dirty="0" err="1"/>
              <a:t>d'Avignon</a:t>
            </a:r>
            <a:r>
              <a:rPr lang="en-US" dirty="0"/>
              <a:t> adopted an early form of Cubism.</a:t>
            </a:r>
            <a:endParaRPr lang="en-US"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Les Demoiselles </a:t>
            </a:r>
            <a:r>
              <a:rPr lang="en-US" i="1" dirty="0" err="1"/>
              <a:t>d'Avignon</a:t>
            </a:r>
            <a:r>
              <a:rPr lang="en-US" dirty="0"/>
              <a:t> is an oil painting based on prostitutes from a brothel in </a:t>
            </a:r>
            <a:r>
              <a:rPr lang="en-US" dirty="0" err="1"/>
              <a:t>Carrer</a:t>
            </a:r>
            <a:r>
              <a:rPr lang="en-US" dirty="0"/>
              <a:t> </a:t>
            </a:r>
            <a:r>
              <a:rPr lang="en-US" dirty="0" err="1"/>
              <a:t>d'Avinyó</a:t>
            </a:r>
            <a:r>
              <a:rPr lang="en-US" dirty="0"/>
              <a:t> (</a:t>
            </a:r>
            <a:r>
              <a:rPr lang="en-US" dirty="0" err="1"/>
              <a:t>Avinyó</a:t>
            </a:r>
            <a:r>
              <a:rPr lang="en-US" dirty="0"/>
              <a:t> Street).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Picasso had originally referred to this painting by the name </a:t>
            </a:r>
            <a:r>
              <a:rPr lang="en-US" i="1" dirty="0" err="1"/>
              <a:t>mon</a:t>
            </a:r>
            <a:r>
              <a:rPr lang="en-US" i="1" dirty="0"/>
              <a:t> </a:t>
            </a:r>
            <a:r>
              <a:rPr lang="en-US" i="1" dirty="0" err="1"/>
              <a:t>bordel</a:t>
            </a:r>
            <a:r>
              <a:rPr lang="en-US" i="1" dirty="0"/>
              <a:t> (my brothel)</a:t>
            </a:r>
            <a:r>
              <a:rPr lang="en-US" dirty="0"/>
              <a:t> or </a:t>
            </a:r>
            <a:r>
              <a:rPr lang="en-US" i="1" dirty="0"/>
              <a:t>Le </a:t>
            </a:r>
            <a:r>
              <a:rPr lang="en-US" i="1" dirty="0" err="1"/>
              <a:t>Bordel</a:t>
            </a:r>
            <a:r>
              <a:rPr lang="en-US" i="1" dirty="0"/>
              <a:t> </a:t>
            </a:r>
            <a:r>
              <a:rPr lang="en-US" i="1" dirty="0" err="1"/>
              <a:t>d'Avignon</a:t>
            </a:r>
            <a:r>
              <a:rPr lang="en-US" i="1" dirty="0"/>
              <a:t>, meaning “The</a:t>
            </a:r>
            <a:r>
              <a:rPr lang="en-US" dirty="0"/>
              <a:t> Brothel of Avignon”.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was later renamed to </a:t>
            </a:r>
            <a:r>
              <a:rPr lang="en-US" i="1" dirty="0"/>
              <a:t>Les Demoiselles </a:t>
            </a:r>
            <a:r>
              <a:rPr lang="en-US" i="1" dirty="0" err="1"/>
              <a:t>d'Avignon</a:t>
            </a:r>
            <a:endParaRPr lang="en-US" dirty="0"/>
          </a:p>
        </p:txBody>
      </p:sp>
    </p:spTree>
    <p:extLst>
      <p:ext uri="{BB962C8B-B14F-4D97-AF65-F5344CB8AC3E}">
        <p14:creationId xmlns:p14="http://schemas.microsoft.com/office/powerpoint/2010/main" val="3942748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3" descr="\\hydrogen\egm3226\Desktop\Truman State Univeristy\2.Spring 2014\ART 203\Group Essay - Pablo Picasso\pablo_picasso_guernica_Wallpaper_3369x1523_www.wallpaperswa.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553" y="1828801"/>
            <a:ext cx="8664226" cy="3916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18175" y="5943601"/>
            <a:ext cx="5486400" cy="646331"/>
          </a:xfrm>
          <a:prstGeom prst="rect">
            <a:avLst/>
          </a:prstGeom>
          <a:noFill/>
        </p:spPr>
        <p:txBody>
          <a:bodyPr wrap="square" rtlCol="0">
            <a:spAutoFit/>
          </a:bodyPr>
          <a:lstStyle/>
          <a:p>
            <a:pPr algn="ctr"/>
            <a:r>
              <a:rPr lang="en-US" i="1" dirty="0"/>
              <a:t>Guernica</a:t>
            </a:r>
          </a:p>
          <a:p>
            <a:pPr algn="ctr"/>
            <a:r>
              <a:rPr lang="en-US" dirty="0"/>
              <a:t>(Pablo Picasso 1937)</a:t>
            </a:r>
          </a:p>
        </p:txBody>
      </p:sp>
      <p:sp>
        <p:nvSpPr>
          <p:cNvPr id="6" name="TextBox 5"/>
          <p:cNvSpPr txBox="1"/>
          <p:nvPr/>
        </p:nvSpPr>
        <p:spPr>
          <a:xfrm>
            <a:off x="1729262" y="533401"/>
            <a:ext cx="8664226" cy="646331"/>
          </a:xfrm>
          <a:prstGeom prst="rect">
            <a:avLst/>
          </a:prstGeom>
          <a:noFill/>
        </p:spPr>
        <p:txBody>
          <a:bodyPr wrap="square" rtlCol="0">
            <a:spAutoFit/>
          </a:bodyPr>
          <a:lstStyle/>
          <a:p>
            <a:r>
              <a:rPr lang="en-US" dirty="0"/>
              <a:t>	Pablo Picasso drew </a:t>
            </a:r>
            <a:r>
              <a:rPr lang="en-US" i="1" dirty="0"/>
              <a:t>Guernica </a:t>
            </a:r>
            <a:r>
              <a:rPr lang="en-US" dirty="0"/>
              <a:t>as a response to the Nazi Germany’s devastating bombing of Basque, Guernica during the Spanish Civil war.  </a:t>
            </a:r>
          </a:p>
        </p:txBody>
      </p:sp>
    </p:spTree>
    <p:extLst>
      <p:ext uri="{BB962C8B-B14F-4D97-AF65-F5344CB8AC3E}">
        <p14:creationId xmlns:p14="http://schemas.microsoft.com/office/powerpoint/2010/main" val="2075959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hydrogen\egm3226\Desktop\Truman State Univeristy\2.Spring 2014\ART 203\Group Essay - Pablo Picasso\Pablo Picass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219200"/>
            <a:ext cx="2885440" cy="4339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5715001"/>
            <a:ext cx="2885440" cy="646331"/>
          </a:xfrm>
          <a:prstGeom prst="rect">
            <a:avLst/>
          </a:prstGeom>
          <a:noFill/>
        </p:spPr>
        <p:txBody>
          <a:bodyPr wrap="square" rtlCol="0">
            <a:spAutoFit/>
          </a:bodyPr>
          <a:lstStyle/>
          <a:p>
            <a:pPr algn="ctr"/>
            <a:r>
              <a:rPr lang="en-US" i="1" dirty="0"/>
              <a:t>Nude with Drapery</a:t>
            </a:r>
          </a:p>
          <a:p>
            <a:pPr algn="ctr"/>
            <a:r>
              <a:rPr lang="en-US" dirty="0"/>
              <a:t>(Pablo Picasso 1907) </a:t>
            </a:r>
          </a:p>
        </p:txBody>
      </p:sp>
      <p:pic>
        <p:nvPicPr>
          <p:cNvPr id="7171" name="Picture 3" descr="\\hydrogen\egm3226\Desktop\Truman State Univeristy\2.Spring 2014\ART 203\Group Essay - Pablo Picasso\T00723_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991" y="1219201"/>
            <a:ext cx="3200400" cy="43621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65471" y="5717310"/>
            <a:ext cx="2885440" cy="646331"/>
          </a:xfrm>
          <a:prstGeom prst="rect">
            <a:avLst/>
          </a:prstGeom>
          <a:noFill/>
        </p:spPr>
        <p:txBody>
          <a:bodyPr wrap="square" rtlCol="0">
            <a:spAutoFit/>
          </a:bodyPr>
          <a:lstStyle/>
          <a:p>
            <a:pPr algn="ctr"/>
            <a:r>
              <a:rPr lang="en-US" i="1" dirty="0"/>
              <a:t>The Tube</a:t>
            </a:r>
            <a:endParaRPr lang="en-US" dirty="0"/>
          </a:p>
          <a:p>
            <a:pPr algn="ctr"/>
            <a:r>
              <a:rPr lang="en-US" dirty="0"/>
              <a:t>(Duncan Grant 1913)</a:t>
            </a:r>
          </a:p>
        </p:txBody>
      </p:sp>
    </p:spTree>
    <p:extLst>
      <p:ext uri="{BB962C8B-B14F-4D97-AF65-F5344CB8AC3E}">
        <p14:creationId xmlns:p14="http://schemas.microsoft.com/office/powerpoint/2010/main" val="3882716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438400" y="5791201"/>
            <a:ext cx="6953250" cy="646331"/>
          </a:xfrm>
          <a:prstGeom prst="rect">
            <a:avLst/>
          </a:prstGeom>
          <a:noFill/>
        </p:spPr>
        <p:txBody>
          <a:bodyPr wrap="square" rtlCol="0">
            <a:spAutoFit/>
          </a:bodyPr>
          <a:lstStyle/>
          <a:p>
            <a:pPr algn="ctr"/>
            <a:r>
              <a:rPr lang="en-US" i="1" dirty="0"/>
              <a:t>Crucifixion</a:t>
            </a:r>
          </a:p>
          <a:p>
            <a:pPr algn="ctr"/>
            <a:r>
              <a:rPr lang="en-US" dirty="0"/>
              <a:t>(Graham Sutherland 1946)</a:t>
            </a:r>
          </a:p>
        </p:txBody>
      </p:sp>
      <p:pic>
        <p:nvPicPr>
          <p:cNvPr id="9219" name="Picture 3" descr="\\hydrogen\egm3226\Desktop\Truman State Univeristy\2.Spring 2014\ART 203\Group Essay - Pablo Picasso\N05774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6953250" cy="519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56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noGrp="1"/>
          </p:cNvSpPr>
          <p:nvPr>
            <p:ph idx="4294967295"/>
          </p:nvPr>
        </p:nvSpPr>
        <p:spPr>
          <a:xfrm>
            <a:off x="1542473" y="1295401"/>
            <a:ext cx="9144000" cy="4525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Times New Roman" panose="02020603050405020304" pitchFamily="18" charset="0"/>
                <a:cs typeface="Times New Roman" panose="02020603050405020304" pitchFamily="18" charset="0"/>
              </a:rPr>
              <a:t>“I paint objects as I think them, not as I see them” – </a:t>
            </a:r>
            <a:r>
              <a:rPr lang="en-US" sz="2400" i="1" dirty="0">
                <a:latin typeface="Times New Roman" panose="02020603050405020304" pitchFamily="18" charset="0"/>
                <a:cs typeface="Times New Roman" panose="02020603050405020304" pitchFamily="18" charset="0"/>
              </a:rPr>
              <a:t>Pablo Picasso</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p>
        </p:txBody>
      </p:sp>
    </p:spTree>
    <p:extLst>
      <p:ext uri="{BB962C8B-B14F-4D97-AF65-F5344CB8AC3E}">
        <p14:creationId xmlns:p14="http://schemas.microsoft.com/office/powerpoint/2010/main" val="705729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artistic ability</a:t>
            </a:r>
            <a:endParaRPr lang="en-US" dirty="0"/>
          </a:p>
        </p:txBody>
      </p:sp>
      <p:sp>
        <p:nvSpPr>
          <p:cNvPr id="3" name="Content Placeholder 2"/>
          <p:cNvSpPr>
            <a:spLocks noGrp="1"/>
          </p:cNvSpPr>
          <p:nvPr>
            <p:ph sz="quarter" idx="13"/>
          </p:nvPr>
        </p:nvSpPr>
        <p:spPr/>
        <p:txBody>
          <a:bodyPr/>
          <a:lstStyle/>
          <a:p>
            <a:r>
              <a:rPr lang="en-US" dirty="0" smtClean="0"/>
              <a:t>His father was an artist</a:t>
            </a:r>
          </a:p>
          <a:p>
            <a:r>
              <a:rPr lang="en-US" dirty="0" smtClean="0"/>
              <a:t>Pablo started painting at a young age</a:t>
            </a:r>
          </a:p>
          <a:p>
            <a:r>
              <a:rPr lang="en-US" dirty="0" smtClean="0"/>
              <a:t>Enrolled in the school of fine arts in Barcelona</a:t>
            </a:r>
          </a:p>
          <a:p>
            <a:r>
              <a:rPr lang="en-US" dirty="0" smtClean="0"/>
              <a:t>After he moved to Madrid and enrolled in the royal academy of san </a:t>
            </a:r>
            <a:r>
              <a:rPr lang="en-US" dirty="0" err="1" smtClean="0"/>
              <a:t>fernando</a:t>
            </a:r>
            <a:endParaRPr lang="en-US" dirty="0"/>
          </a:p>
        </p:txBody>
      </p:sp>
    </p:spTree>
    <p:extLst>
      <p:ext uri="{BB962C8B-B14F-4D97-AF65-F5344CB8AC3E}">
        <p14:creationId xmlns:p14="http://schemas.microsoft.com/office/powerpoint/2010/main" val="4042233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0873"/>
            <a:ext cx="10364451" cy="1596177"/>
          </a:xfrm>
        </p:spPr>
        <p:txBody>
          <a:bodyPr/>
          <a:lstStyle/>
          <a:p>
            <a:r>
              <a:rPr lang="en-US" dirty="0" smtClean="0"/>
              <a:t>Works Cited</a:t>
            </a:r>
            <a:endParaRPr lang="en-US" dirty="0"/>
          </a:p>
        </p:txBody>
      </p:sp>
      <p:sp>
        <p:nvSpPr>
          <p:cNvPr id="3" name="Content Placeholder 2"/>
          <p:cNvSpPr>
            <a:spLocks noGrp="1"/>
          </p:cNvSpPr>
          <p:nvPr>
            <p:ph sz="quarter" idx="13"/>
          </p:nvPr>
        </p:nvSpPr>
        <p:spPr>
          <a:xfrm>
            <a:off x="850399" y="1068310"/>
            <a:ext cx="10363826" cy="5187636"/>
          </a:xfrm>
        </p:spPr>
        <p:txBody>
          <a:bodyPr>
            <a:noAutofit/>
          </a:bodyPr>
          <a:lstStyle/>
          <a:p>
            <a:r>
              <a:rPr lang="en-US" sz="900" dirty="0"/>
              <a:t>Chevalier, Denys. </a:t>
            </a:r>
            <a:r>
              <a:rPr lang="en-US" sz="900" i="1" dirty="0"/>
              <a:t>Picasso: The Blue and Rose Periods</a:t>
            </a:r>
            <a:r>
              <a:rPr lang="en-US" sz="900" dirty="0"/>
              <a:t>. New York: Crown, 1969. Print. </a:t>
            </a:r>
          </a:p>
          <a:p>
            <a:r>
              <a:rPr lang="en-US" sz="900" dirty="0" err="1"/>
              <a:t>Gedo</a:t>
            </a:r>
            <a:r>
              <a:rPr lang="en-US" sz="900" dirty="0"/>
              <a:t>, Mary Mathews. </a:t>
            </a:r>
            <a:r>
              <a:rPr lang="en-US" sz="900" i="1" dirty="0"/>
              <a:t>Picasso, Art as Autobiography</a:t>
            </a:r>
            <a:r>
              <a:rPr lang="en-US" sz="900" dirty="0"/>
              <a:t>. Chicago: U of Chicago, 1980. Print. </a:t>
            </a:r>
          </a:p>
          <a:p>
            <a:r>
              <a:rPr lang="en-US" sz="900" dirty="0" err="1"/>
              <a:t>Handa</a:t>
            </a:r>
            <a:r>
              <a:rPr lang="en-US" sz="900" dirty="0"/>
              <a:t>, Carolyn. "11." </a:t>
            </a:r>
            <a:r>
              <a:rPr lang="en-US" sz="900" i="1" dirty="0"/>
              <a:t>Visual Rhetoric in a Digital World: A Critical Sourcebook</a:t>
            </a:r>
            <a:r>
              <a:rPr lang="en-US" sz="900" dirty="0"/>
              <a:t>. Boston: Bedford/St. Martins, 2004. N. </a:t>
            </a:r>
            <a:r>
              <a:rPr lang="en-US" sz="900" dirty="0" err="1"/>
              <a:t>pag</a:t>
            </a:r>
            <a:r>
              <a:rPr lang="en-US" sz="900" dirty="0"/>
              <a:t>. Print. </a:t>
            </a:r>
          </a:p>
          <a:p>
            <a:r>
              <a:rPr lang="en-US" sz="900" dirty="0"/>
              <a:t>"Pablo Picasso." </a:t>
            </a:r>
            <a:r>
              <a:rPr lang="en-US" sz="900" i="1" dirty="0"/>
              <a:t>Bio.com</a:t>
            </a:r>
            <a:r>
              <a:rPr lang="en-US" sz="900" dirty="0"/>
              <a:t>. A&amp;E Networks Television, </a:t>
            </a:r>
            <a:r>
              <a:rPr lang="en-US" sz="900" dirty="0" err="1"/>
              <a:t>n.d.</a:t>
            </a:r>
            <a:r>
              <a:rPr lang="en-US" sz="900" dirty="0"/>
              <a:t> Web. 10 Apr. 2014. </a:t>
            </a:r>
          </a:p>
          <a:p>
            <a:r>
              <a:rPr lang="en-US" sz="900" i="1" dirty="0"/>
              <a:t>Pablo Picasso: The Power of Art</a:t>
            </a:r>
            <a:r>
              <a:rPr lang="en-US" sz="900" dirty="0"/>
              <a:t>. Life And Discovery, </a:t>
            </a:r>
            <a:r>
              <a:rPr lang="en-US" sz="900" dirty="0" err="1"/>
              <a:t>n.d.</a:t>
            </a:r>
            <a:r>
              <a:rPr lang="en-US" sz="900" dirty="0"/>
              <a:t> DVD. </a:t>
            </a:r>
          </a:p>
          <a:p>
            <a:r>
              <a:rPr lang="en-US" sz="900" dirty="0"/>
              <a:t>Solomon, Barbara P. "</a:t>
            </a:r>
            <a:r>
              <a:rPr lang="en-US" sz="900" dirty="0" err="1"/>
              <a:t>Collow</a:t>
            </a:r>
            <a:r>
              <a:rPr lang="en-US" sz="900" dirty="0"/>
              <a:t> Young </a:t>
            </a:r>
            <a:r>
              <a:rPr lang="en-US" sz="900" dirty="0" err="1"/>
              <a:t>Genious</a:t>
            </a:r>
            <a:r>
              <a:rPr lang="en-US" sz="900" dirty="0"/>
              <a:t>." </a:t>
            </a:r>
            <a:r>
              <a:rPr lang="en-US" sz="900" i="1" dirty="0"/>
              <a:t>New York Magazine</a:t>
            </a:r>
            <a:r>
              <a:rPr lang="en-US" sz="900" dirty="0"/>
              <a:t> (</a:t>
            </a:r>
            <a:r>
              <a:rPr lang="en-US" sz="900" dirty="0" err="1"/>
              <a:t>n.d.</a:t>
            </a:r>
            <a:r>
              <a:rPr lang="en-US" sz="900" dirty="0"/>
              <a:t>): 83. Web. </a:t>
            </a:r>
          </a:p>
          <a:p>
            <a:r>
              <a:rPr lang="en-US" sz="900" dirty="0" err="1"/>
              <a:t>Galenson</a:t>
            </a:r>
            <a:r>
              <a:rPr lang="en-US" sz="900" dirty="0"/>
              <a:t>, David W.; Weinberg, Bruce A. “</a:t>
            </a:r>
            <a:r>
              <a:rPr lang="en-US" sz="900" i="1" dirty="0"/>
              <a:t>Creating Modern Art: The Changing Careers of Painters in France from Impressionism to Cubism</a:t>
            </a:r>
            <a:r>
              <a:rPr lang="en-US" sz="900" dirty="0"/>
              <a:t>” </a:t>
            </a:r>
          </a:p>
          <a:p>
            <a:r>
              <a:rPr lang="en-US" sz="900" dirty="0"/>
              <a:t>On-line Picasso Project. Selfridge, John. 1994. picasso.shsu.edu.</a:t>
            </a:r>
          </a:p>
          <a:p>
            <a:r>
              <a:rPr lang="en-US" sz="900" dirty="0"/>
              <a:t>.Oxford University Press. 2009. Moma.org.</a:t>
            </a:r>
          </a:p>
          <a:p>
            <a:r>
              <a:rPr lang="en-US" sz="900" i="1" dirty="0"/>
              <a:t>The Private Life of a Masterpiece</a:t>
            </a:r>
            <a:r>
              <a:rPr lang="en-US" sz="900" dirty="0"/>
              <a:t>. bbc.com. Video.</a:t>
            </a:r>
          </a:p>
          <a:p>
            <a:r>
              <a:rPr lang="en-US" sz="900" dirty="0"/>
              <a:t>McKay, Cory. </a:t>
            </a:r>
            <a:r>
              <a:rPr lang="en-US" sz="900" i="1" dirty="0"/>
              <a:t>Historical Influences of Picasso’s Les Demoiselles </a:t>
            </a:r>
            <a:r>
              <a:rPr lang="en-US" sz="900" i="1" dirty="0" err="1"/>
              <a:t>d’Avignon</a:t>
            </a:r>
            <a:r>
              <a:rPr lang="en-US" sz="900" i="1" dirty="0"/>
              <a:t>.</a:t>
            </a:r>
            <a:r>
              <a:rPr lang="en-US" sz="900" dirty="0"/>
              <a:t> McGill University.</a:t>
            </a:r>
            <a:r>
              <a:rPr lang="en-US" sz="900" i="1" dirty="0"/>
              <a:t> </a:t>
            </a:r>
            <a:r>
              <a:rPr lang="en-US" sz="900" dirty="0"/>
              <a:t>Web.</a:t>
            </a:r>
          </a:p>
          <a:p>
            <a:r>
              <a:rPr lang="en-US" sz="900" dirty="0"/>
              <a:t>Tate Museum. </a:t>
            </a:r>
            <a:r>
              <a:rPr lang="en-US" sz="900" i="1" dirty="0"/>
              <a:t>Picasso &amp; Modern British Art, Picasso &amp; Duncan Grant. </a:t>
            </a:r>
            <a:r>
              <a:rPr lang="en-US" sz="900" dirty="0"/>
              <a:t>tate.org.uk. Web.</a:t>
            </a:r>
          </a:p>
          <a:p>
            <a:r>
              <a:rPr lang="en-US" sz="900" dirty="0"/>
              <a:t>Tate Museum. </a:t>
            </a:r>
            <a:r>
              <a:rPr lang="en-US" sz="900" i="1" dirty="0"/>
              <a:t>Duncan Grant</a:t>
            </a:r>
            <a:r>
              <a:rPr lang="en-US" sz="900" dirty="0"/>
              <a:t>.  tate.org.uk. Web.</a:t>
            </a:r>
          </a:p>
          <a:p>
            <a:r>
              <a:rPr lang="en-US" sz="900" dirty="0"/>
              <a:t>UNED. </a:t>
            </a:r>
            <a:r>
              <a:rPr lang="en-US" sz="900" i="1" dirty="0"/>
              <a:t>30 </a:t>
            </a:r>
            <a:r>
              <a:rPr lang="en-US" sz="900" i="1" dirty="0" err="1"/>
              <a:t>anos</a:t>
            </a:r>
            <a:r>
              <a:rPr lang="en-US" sz="900" i="1" dirty="0"/>
              <a:t> del “Guernica” en </a:t>
            </a:r>
            <a:r>
              <a:rPr lang="en-US" sz="900" i="1" dirty="0" err="1"/>
              <a:t>Espana</a:t>
            </a:r>
            <a:r>
              <a:rPr lang="en-US" sz="900" dirty="0"/>
              <a:t>. Uned.es. Web.</a:t>
            </a:r>
          </a:p>
          <a:p>
            <a:r>
              <a:rPr lang="en-US" sz="900" dirty="0"/>
              <a:t>Penrose, Roland, and John Golding. </a:t>
            </a:r>
            <a:r>
              <a:rPr lang="en-US" sz="900" i="1" dirty="0"/>
              <a:t>Pablo Picasso, 1881-1973</a:t>
            </a:r>
            <a:r>
              <a:rPr lang="en-US" sz="900" dirty="0"/>
              <a:t>. New York: Portland House, 1988. Print. </a:t>
            </a:r>
          </a:p>
          <a:p>
            <a:r>
              <a:rPr lang="en-US" sz="900" b="1" dirty="0"/>
              <a:t>Bibliography</a:t>
            </a:r>
          </a:p>
          <a:p>
            <a:r>
              <a:rPr lang="en-US" sz="900" dirty="0" err="1"/>
              <a:t>LastName</a:t>
            </a:r>
            <a:r>
              <a:rPr lang="en-US" sz="900" dirty="0"/>
              <a:t>, First, Middle. "Article Title." </a:t>
            </a:r>
            <a:r>
              <a:rPr lang="en-US" sz="900" i="1" dirty="0"/>
              <a:t>Journal Title</a:t>
            </a:r>
            <a:r>
              <a:rPr lang="en-US" sz="900" dirty="0"/>
              <a:t> (Year): Pages From - To. Print.</a:t>
            </a:r>
          </a:p>
          <a:p>
            <a:r>
              <a:rPr lang="en-US" sz="900" dirty="0" err="1"/>
              <a:t>Shabi</a:t>
            </a:r>
            <a:r>
              <a:rPr lang="en-US" sz="900" dirty="0"/>
              <a:t>, K. </a:t>
            </a:r>
            <a:r>
              <a:rPr lang="en-US" sz="900" i="1" dirty="0"/>
              <a:t>Guernica Meaning: Analysis &amp; Interpretation of Painting by Pablo Picasso</a:t>
            </a:r>
            <a:r>
              <a:rPr lang="en-US" sz="900" dirty="0"/>
              <a:t>. 31 July 2013. &lt;http://legomenon.com/guernica-meaning-analysis-of-painting-by-pablo-picasso.html&gt;.</a:t>
            </a:r>
          </a:p>
          <a:p>
            <a:r>
              <a:rPr lang="en-US" sz="900" i="1" dirty="0"/>
              <a:t>The timeline of Cubism</a:t>
            </a:r>
            <a:r>
              <a:rPr lang="en-US" sz="900" dirty="0"/>
              <a:t>. </a:t>
            </a:r>
            <a:r>
              <a:rPr lang="en-US" sz="900" dirty="0" err="1"/>
              <a:t>n.d.</a:t>
            </a:r>
            <a:r>
              <a:rPr lang="en-US" sz="900" dirty="0"/>
              <a:t> &lt;http://www.cubistro.com/cubotimeline.html&gt;.</a:t>
            </a:r>
          </a:p>
          <a:p>
            <a:endParaRPr lang="en-US" sz="900" dirty="0"/>
          </a:p>
        </p:txBody>
      </p:sp>
    </p:spTree>
    <p:extLst>
      <p:ext uri="{BB962C8B-B14F-4D97-AF65-F5344CB8AC3E}">
        <p14:creationId xmlns:p14="http://schemas.microsoft.com/office/powerpoint/2010/main" val="1203193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rebel</a:t>
            </a:r>
            <a:endParaRPr lang="en-US" dirty="0"/>
          </a:p>
        </p:txBody>
      </p:sp>
      <p:sp>
        <p:nvSpPr>
          <p:cNvPr id="3" name="Content Placeholder 2"/>
          <p:cNvSpPr>
            <a:spLocks noGrp="1"/>
          </p:cNvSpPr>
          <p:nvPr>
            <p:ph sz="quarter" idx="13"/>
          </p:nvPr>
        </p:nvSpPr>
        <p:spPr/>
        <p:txBody>
          <a:bodyPr/>
          <a:lstStyle/>
          <a:p>
            <a:r>
              <a:rPr lang="en-US" dirty="0" smtClean="0"/>
              <a:t>He did not like learning from the classics</a:t>
            </a:r>
          </a:p>
          <a:p>
            <a:r>
              <a:rPr lang="en-US" dirty="0" smtClean="0"/>
              <a:t>Would create his own versions of standard paintings</a:t>
            </a:r>
          </a:p>
          <a:p>
            <a:r>
              <a:rPr lang="en-US" dirty="0" smtClean="0"/>
              <a:t>Did not pay attention in </a:t>
            </a:r>
            <a:r>
              <a:rPr lang="en-US" dirty="0" smtClean="0"/>
              <a:t>school</a:t>
            </a:r>
          </a:p>
          <a:p>
            <a:r>
              <a:rPr lang="en-US" dirty="0" smtClean="0"/>
              <a:t>Was not very political, tried to stay out of politics </a:t>
            </a:r>
            <a:endParaRPr lang="en-US" dirty="0"/>
          </a:p>
        </p:txBody>
      </p:sp>
    </p:spTree>
    <p:extLst>
      <p:ext uri="{BB962C8B-B14F-4D97-AF65-F5344CB8AC3E}">
        <p14:creationId xmlns:p14="http://schemas.microsoft.com/office/powerpoint/2010/main" val="1926550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period</a:t>
            </a:r>
            <a:endParaRPr lang="en-US" dirty="0"/>
          </a:p>
        </p:txBody>
      </p:sp>
      <p:sp>
        <p:nvSpPr>
          <p:cNvPr id="3" name="Content Placeholder 2"/>
          <p:cNvSpPr>
            <a:spLocks noGrp="1"/>
          </p:cNvSpPr>
          <p:nvPr>
            <p:ph sz="quarter" idx="13"/>
          </p:nvPr>
        </p:nvSpPr>
        <p:spPr/>
        <p:txBody>
          <a:bodyPr/>
          <a:lstStyle/>
          <a:p>
            <a:r>
              <a:rPr lang="en-US" dirty="0" smtClean="0"/>
              <a:t>Lasted FROM 1901 TO 1904</a:t>
            </a:r>
          </a:p>
          <a:p>
            <a:r>
              <a:rPr lang="en-US" dirty="0" smtClean="0"/>
              <a:t>The cause was a friends suicide. His name was Carlos </a:t>
            </a:r>
            <a:r>
              <a:rPr lang="en-US" dirty="0" err="1" smtClean="0"/>
              <a:t>casagemas</a:t>
            </a:r>
            <a:endParaRPr lang="en-US" dirty="0" smtClean="0"/>
          </a:p>
          <a:p>
            <a:r>
              <a:rPr lang="en-US" dirty="0" smtClean="0"/>
              <a:t>Featured different hues of blue and green</a:t>
            </a:r>
          </a:p>
          <a:p>
            <a:r>
              <a:rPr lang="en-US" dirty="0" smtClean="0"/>
              <a:t>Often features poverty, loneliness, any form of sadness</a:t>
            </a:r>
          </a:p>
          <a:p>
            <a:endParaRPr lang="en-US" dirty="0"/>
          </a:p>
        </p:txBody>
      </p:sp>
    </p:spTree>
    <p:extLst>
      <p:ext uri="{BB962C8B-B14F-4D97-AF65-F5344CB8AC3E}">
        <p14:creationId xmlns:p14="http://schemas.microsoft.com/office/powerpoint/2010/main" val="1351681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blue period paintings</a:t>
            </a:r>
            <a:endParaRPr lang="en-US" dirty="0"/>
          </a:p>
        </p:txBody>
      </p:sp>
      <p:sp>
        <p:nvSpPr>
          <p:cNvPr id="3" name="Text Placeholder 2"/>
          <p:cNvSpPr>
            <a:spLocks noGrp="1"/>
          </p:cNvSpPr>
          <p:nvPr>
            <p:ph type="body" idx="1"/>
          </p:nvPr>
        </p:nvSpPr>
        <p:spPr/>
        <p:txBody>
          <a:bodyPr/>
          <a:lstStyle/>
          <a:p>
            <a:r>
              <a:rPr lang="en-US" dirty="0" smtClean="0"/>
              <a:t>The old guitarist</a:t>
            </a:r>
            <a:endParaRPr lang="en-US" dirty="0"/>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6327" y="2960640"/>
            <a:ext cx="2514947" cy="3783773"/>
          </a:xfrm>
        </p:spPr>
      </p:pic>
      <p:sp>
        <p:nvSpPr>
          <p:cNvPr id="5" name="Text Placeholder 4"/>
          <p:cNvSpPr>
            <a:spLocks noGrp="1"/>
          </p:cNvSpPr>
          <p:nvPr>
            <p:ph type="body" sz="quarter" idx="3"/>
          </p:nvPr>
        </p:nvSpPr>
        <p:spPr/>
        <p:txBody>
          <a:bodyPr/>
          <a:lstStyle/>
          <a:p>
            <a:r>
              <a:rPr lang="en-US" dirty="0" smtClean="0"/>
              <a:t>Couple in a café </a:t>
            </a:r>
            <a:endParaRPr lang="en-US" dirty="0"/>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396422" y="2960640"/>
            <a:ext cx="3068410" cy="3786419"/>
          </a:xfrm>
        </p:spPr>
      </p:pic>
    </p:spTree>
    <p:extLst>
      <p:ext uri="{BB962C8B-B14F-4D97-AF65-F5344CB8AC3E}">
        <p14:creationId xmlns:p14="http://schemas.microsoft.com/office/powerpoint/2010/main" val="525605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Rose period</a:t>
            </a:r>
            <a:endParaRPr lang="en-US" dirty="0"/>
          </a:p>
        </p:txBody>
      </p:sp>
      <p:sp>
        <p:nvSpPr>
          <p:cNvPr id="3" name="Content Placeholder 2"/>
          <p:cNvSpPr>
            <a:spLocks noGrp="1"/>
          </p:cNvSpPr>
          <p:nvPr>
            <p:ph sz="quarter" idx="13"/>
          </p:nvPr>
        </p:nvSpPr>
        <p:spPr/>
        <p:txBody>
          <a:bodyPr/>
          <a:lstStyle/>
          <a:p>
            <a:r>
              <a:rPr lang="en-US" dirty="0" smtClean="0"/>
              <a:t>Transitioned from blue period</a:t>
            </a:r>
          </a:p>
          <a:p>
            <a:r>
              <a:rPr lang="en-US" dirty="0" smtClean="0"/>
              <a:t>Started in 1904 and went to 1906</a:t>
            </a:r>
          </a:p>
          <a:p>
            <a:r>
              <a:rPr lang="en-US" dirty="0" smtClean="0"/>
              <a:t>Found a new lover, </a:t>
            </a:r>
            <a:r>
              <a:rPr lang="en-US" dirty="0" err="1" smtClean="0"/>
              <a:t>fernande</a:t>
            </a:r>
            <a:r>
              <a:rPr lang="en-US" dirty="0" smtClean="0"/>
              <a:t> Olivier, </a:t>
            </a:r>
          </a:p>
          <a:p>
            <a:r>
              <a:rPr lang="en-US" dirty="0" smtClean="0"/>
              <a:t>Gained a new patron, Gertrude stein</a:t>
            </a:r>
          </a:p>
          <a:p>
            <a:r>
              <a:rPr lang="en-US" dirty="0" smtClean="0"/>
              <a:t>Featured harlequins and the lighter side of life, love and happiness</a:t>
            </a:r>
          </a:p>
          <a:p>
            <a:endParaRPr lang="en-US" dirty="0"/>
          </a:p>
        </p:txBody>
      </p:sp>
    </p:spTree>
    <p:extLst>
      <p:ext uri="{BB962C8B-B14F-4D97-AF65-F5344CB8AC3E}">
        <p14:creationId xmlns:p14="http://schemas.microsoft.com/office/powerpoint/2010/main" val="1871958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Rose period paintings</a:t>
            </a:r>
            <a:endParaRPr lang="en-US" dirty="0"/>
          </a:p>
        </p:txBody>
      </p:sp>
      <p:sp>
        <p:nvSpPr>
          <p:cNvPr id="3" name="Text Placeholder 2"/>
          <p:cNvSpPr>
            <a:spLocks noGrp="1"/>
          </p:cNvSpPr>
          <p:nvPr>
            <p:ph type="body" idx="1"/>
          </p:nvPr>
        </p:nvSpPr>
        <p:spPr>
          <a:xfrm>
            <a:off x="1146328" y="2214694"/>
            <a:ext cx="4873474" cy="836318"/>
          </a:xfrm>
        </p:spPr>
        <p:txBody>
          <a:bodyPr/>
          <a:lstStyle/>
          <a:p>
            <a:r>
              <a:rPr lang="en-US" dirty="0" smtClean="0"/>
              <a:t>The Family of acrobats with a monkey</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01640" y="3051175"/>
            <a:ext cx="2631775" cy="3731252"/>
          </a:xfrm>
        </p:spPr>
      </p:pic>
      <p:sp>
        <p:nvSpPr>
          <p:cNvPr id="5" name="Text Placeholder 4"/>
          <p:cNvSpPr>
            <a:spLocks noGrp="1"/>
          </p:cNvSpPr>
          <p:nvPr>
            <p:ph type="body" sz="quarter" idx="3"/>
          </p:nvPr>
        </p:nvSpPr>
        <p:spPr>
          <a:xfrm>
            <a:off x="6396423" y="2281472"/>
            <a:ext cx="4881804" cy="769539"/>
          </a:xfrm>
        </p:spPr>
        <p:txBody>
          <a:bodyPr/>
          <a:lstStyle/>
          <a:p>
            <a:r>
              <a:rPr lang="en-US" dirty="0" smtClean="0"/>
              <a:t>Maternity </a:t>
            </a:r>
          </a:p>
        </p:txBody>
      </p:sp>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675115" y="3051175"/>
            <a:ext cx="3079978" cy="3731252"/>
          </a:xfrm>
        </p:spPr>
      </p:pic>
    </p:spTree>
    <p:extLst>
      <p:ext uri="{BB962C8B-B14F-4D97-AF65-F5344CB8AC3E}">
        <p14:creationId xmlns:p14="http://schemas.microsoft.com/office/powerpoint/2010/main" val="385681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Cubism</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02379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1124</TotalTime>
  <Words>1044</Words>
  <Application>Microsoft Office PowerPoint</Application>
  <PresentationFormat>Widescreen</PresentationFormat>
  <Paragraphs>126</Paragraphs>
  <Slides>30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vt:lpstr>
      <vt:lpstr>Times New Roman</vt:lpstr>
      <vt:lpstr>Tw Cen MT</vt:lpstr>
      <vt:lpstr>Droplet</vt:lpstr>
      <vt:lpstr>Pablo Picasso</vt:lpstr>
      <vt:lpstr>Early life</vt:lpstr>
      <vt:lpstr>Early artistic ability</vt:lpstr>
      <vt:lpstr>The rebel</vt:lpstr>
      <vt:lpstr>Blue period</vt:lpstr>
      <vt:lpstr>Famous blue period paintings</vt:lpstr>
      <vt:lpstr>Rose period</vt:lpstr>
      <vt:lpstr>Famous Rose period paintings</vt:lpstr>
      <vt:lpstr>Cubism</vt:lpstr>
      <vt:lpstr>Negro period</vt:lpstr>
      <vt:lpstr>Some art work of the negro period</vt:lpstr>
      <vt:lpstr>Analytical Cubism</vt:lpstr>
      <vt:lpstr>Some of Analytical Period Art</vt:lpstr>
      <vt:lpstr>synthetic cubism</vt:lpstr>
      <vt:lpstr>Some of the synthetic period paintings</vt:lpstr>
      <vt:lpstr>Classicism period</vt:lpstr>
      <vt:lpstr>Paintings of Classicism</vt:lpstr>
      <vt:lpstr>Surrealism Period</vt:lpstr>
      <vt:lpstr>Most famous surrealism painting ever</vt:lpstr>
      <vt:lpstr>The influence of Pablo Picasso</vt:lpstr>
      <vt:lpstr>A painting of pigeons by Don Jose Ruiz y Blasco</vt:lpstr>
      <vt:lpstr>Cubism</vt:lpstr>
      <vt:lpstr>PowerPoint Presentation</vt:lpstr>
      <vt:lpstr>PowerPoint Presentation</vt:lpstr>
      <vt:lpstr>Les Demoiselles d'Avignon (Pablo Picasso 1907)</vt:lpstr>
      <vt:lpstr>PowerPoint Presentation</vt:lpstr>
      <vt:lpstr>PowerPoint Presentation</vt:lpstr>
      <vt:lpstr>PowerPoint Presentation</vt:lpstr>
      <vt:lpstr>PowerPoint Presentation</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Cubism</dc:title>
  <dc:creator>Greg Brookhart</dc:creator>
  <cp:lastModifiedBy>Scott Mayberry</cp:lastModifiedBy>
  <cp:revision>31</cp:revision>
  <dcterms:created xsi:type="dcterms:W3CDTF">2014-04-23T19:51:45Z</dcterms:created>
  <dcterms:modified xsi:type="dcterms:W3CDTF">2014-04-30T04:15:47Z</dcterms:modified>
</cp:coreProperties>
</file>