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7" r:id="rId5"/>
    <p:sldId id="266" r:id="rId6"/>
    <p:sldId id="259" r:id="rId7"/>
    <p:sldId id="260" r:id="rId8"/>
    <p:sldId id="261" r:id="rId9"/>
    <p:sldId id="263" r:id="rId10"/>
    <p:sldId id="264" r:id="rId11"/>
    <p:sldId id="258" r:id="rId12"/>
    <p:sldId id="270" r:id="rId13"/>
    <p:sldId id="265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8E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57" d="100"/>
          <a:sy n="5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4A4D7-43BC-49D3-8DAB-B525AD5357F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2FA64-19C3-4BE3-A560-532A31F0A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873375"/>
            <a:ext cx="4343400" cy="1470025"/>
          </a:xfrm>
        </p:spPr>
        <p:txBody>
          <a:bodyPr/>
          <a:lstStyle/>
          <a:p>
            <a:r>
              <a:rPr lang="en-US" b="1" dirty="0" smtClean="0"/>
              <a:t>Johannes Vermeer </a:t>
            </a:r>
            <a:endParaRPr lang="en-US" b="1" dirty="0"/>
          </a:p>
        </p:txBody>
      </p:sp>
      <p:pic>
        <p:nvPicPr>
          <p:cNvPr id="10242" name="Picture 2" descr="File:Cropped version of Jan Vermeer van Delft 002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-25637"/>
            <a:ext cx="4953000" cy="6883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Content Placeholder 3" descr="photo (6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066800"/>
            <a:ext cx="6096000" cy="50828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4724400" cy="8382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View Of Delft 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Vermeer’s hometown </a:t>
            </a:r>
          </a:p>
          <a:p>
            <a:endParaRPr lang="en-US" b="1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Very popular </a:t>
            </a:r>
          </a:p>
          <a:p>
            <a:endParaRPr lang="en-US" b="1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One of three that  people are not the focus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38100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 Allegory of Faith 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Content Placeholder 3" descr="hel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0"/>
            <a:ext cx="5334000" cy="6907530"/>
          </a:xfrm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Last painting before death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Unique in subject 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Influenced by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Commissioned?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Peer pressure?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Actually  honest?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4191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The Woman with the Pearl Necklace </a:t>
            </a:r>
            <a:br>
              <a:rPr lang="en-US" sz="32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By Johannes Vermeer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86509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4547726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0" y="1219200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Woman at her Toilette</a:t>
            </a:r>
          </a:p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By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Gerrit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Dou 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3200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Helvetica" pitchFamily="34" charset="0"/>
                <a:cs typeface="Helvetica" pitchFamily="34" charset="0"/>
              </a:rPr>
              <a:t>The Milk Maid</a:t>
            </a:r>
            <a:br>
              <a:rPr lang="en-US" sz="3200" dirty="0" smtClean="0">
                <a:ln>
                  <a:solidFill>
                    <a:schemeClr val="tx1"/>
                  </a:solidFill>
                </a:ln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latin typeface="Helvetica" pitchFamily="34" charset="0"/>
                <a:cs typeface="Helvetica" pitchFamily="34" charset="0"/>
              </a:rPr>
              <a:t>By Johannes Vermeer  </a:t>
            </a:r>
            <a:endParaRPr lang="en-US" sz="3200" dirty="0">
              <a:ln>
                <a:solidFill>
                  <a:schemeClr val="tx1"/>
                </a:solidFill>
              </a:ln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066" y="0"/>
            <a:ext cx="3949934" cy="512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30523"/>
            <a:ext cx="4572000" cy="512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81600" y="54102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Helvetica" pitchFamily="34" charset="0"/>
                <a:ea typeface="+mj-ea"/>
                <a:cs typeface="Helvetica" pitchFamily="34" charset="0"/>
              </a:rPr>
              <a:t>Maid with a Basket of Fruit at a Window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By </a:t>
            </a:r>
            <a:r>
              <a:rPr kumimoji="0" lang="en-US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Gerrit</a:t>
            </a:r>
            <a:r>
              <a:rPr kumimoji="0" lang="en-US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Dou </a:t>
            </a:r>
            <a:endParaRPr kumimoji="0" lang="en-US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Helvetica" pitchFamily="34" charset="0"/>
                <a:cs typeface="Helvetica" pitchFamily="34" charset="0"/>
              </a:rPr>
              <a:t>Vermeer's Death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3200" dirty="0" smtClean="0">
                <a:latin typeface="Helvetica" pitchFamily="34" charset="0"/>
                <a:cs typeface="Helvetica" pitchFamily="34" charset="0"/>
              </a:rPr>
            </a:b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 1672, a severe economic downturn </a:t>
            </a:r>
          </a:p>
          <a:p>
            <a:r>
              <a:rPr lang="en-US" sz="1800" dirty="0" smtClean="0"/>
              <a:t>In December 1675, Vermeer fell into a frenzy and within a day and a half, died</a:t>
            </a:r>
          </a:p>
          <a:p>
            <a:r>
              <a:rPr lang="en-US" sz="1800" dirty="0" smtClean="0"/>
              <a:t>Catharina </a:t>
            </a:r>
            <a:r>
              <a:rPr lang="en-US" sz="1800" dirty="0" err="1" smtClean="0"/>
              <a:t>Bolnes</a:t>
            </a:r>
            <a:r>
              <a:rPr lang="en-US" sz="1800" dirty="0" smtClean="0"/>
              <a:t> attributed her husband's death to the stress of financial pressures.</a:t>
            </a:r>
          </a:p>
          <a:p>
            <a:r>
              <a:rPr lang="en-US" sz="1800" dirty="0" smtClean="0"/>
              <a:t>She, having to raise 11 children, asked the High Court to relieve her of debts owed to Vermeer's creditors.</a:t>
            </a:r>
          </a:p>
          <a:p>
            <a:endParaRPr lang="en-US" sz="18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Helvetica" pitchFamily="34" charset="0"/>
                <a:cs typeface="Helvetica" pitchFamily="34" charset="0"/>
              </a:rPr>
              <a:t>Bibliography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3200" dirty="0" smtClean="0">
                <a:latin typeface="Helvetica" pitchFamily="34" charset="0"/>
                <a:cs typeface="Helvetica" pitchFamily="34" charset="0"/>
              </a:rPr>
            </a:b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pPr>
              <a:buNone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1. Jacques-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Edouard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Berger Foundation: Johannes Vermeer. Retrieved from the Internet, March 22, 2014:&lt;</a:t>
            </a:r>
            <a:r>
              <a:rPr lang="en-US" sz="1600" u="sng" dirty="0" smtClean="0">
                <a:latin typeface="Helvetica" pitchFamily="34" charset="0"/>
                <a:cs typeface="Helvetica" pitchFamily="34" charset="0"/>
              </a:rPr>
              <a:t>http://www.bergerfoundation.ch/Vermeer/english/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&gt;</a:t>
            </a:r>
          </a:p>
          <a:p>
            <a:pPr>
              <a:buNone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2. "Johannes Vermeer ." </a:t>
            </a:r>
            <a:r>
              <a:rPr lang="en-US" sz="1600" i="1" dirty="0" err="1" smtClean="0">
                <a:latin typeface="Helvetica" pitchFamily="34" charset="0"/>
                <a:cs typeface="Helvetica" pitchFamily="34" charset="0"/>
              </a:rPr>
              <a:t>Artble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: The Home of Passionate Art Lovers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Artable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, 1 Mar. 2014. Web. 14 Mar. 2014. &lt;http://www.artble.com/artists/johannes_vermeer#article_title&gt;.</a:t>
            </a:r>
          </a:p>
          <a:p>
            <a:pPr>
              <a:buNone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3. Johannes Vermeer's biography. Retrieved from the Internet, March 22, 2014:&lt;</a:t>
            </a:r>
            <a:r>
              <a:rPr lang="en-US" sz="1600" u="sng" dirty="0" smtClean="0">
                <a:latin typeface="Helvetica" pitchFamily="34" charset="0"/>
                <a:cs typeface="Helvetica" pitchFamily="34" charset="0"/>
              </a:rPr>
              <a:t>http://www.opaintings.com/artists/johannes-vermeer/biography/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&gt;</a:t>
            </a:r>
          </a:p>
          <a:p>
            <a:pPr>
              <a:buNone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4. Jonathan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Janson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: Vermeer's life, Web Last updated March 2,201. Retrieved from the Internet, March 22, 2014: &lt;</a:t>
            </a:r>
            <a:r>
              <a:rPr lang="en-US" sz="1600" u="sng" dirty="0" smtClean="0">
                <a:latin typeface="Helvetica" pitchFamily="34" charset="0"/>
                <a:cs typeface="Helvetica" pitchFamily="34" charset="0"/>
              </a:rPr>
              <a:t>http://www.essentialvermeer.com/vermeer's_life.html#.Uye3LfmSwtN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&gt;</a:t>
            </a:r>
          </a:p>
          <a:p>
            <a:pPr>
              <a:buNone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5.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Serradas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Duarte, Miguel ,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Alagargos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, and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Bekking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Blitz. "Johannes Vermeer - Artists - Explore the collection - Rijksmuseum." </a:t>
            </a:r>
            <a:r>
              <a:rPr lang="en-US" sz="1600" i="1" dirty="0" err="1" smtClean="0">
                <a:latin typeface="Helvetica" pitchFamily="34" charset="0"/>
                <a:cs typeface="Helvetica" pitchFamily="34" charset="0"/>
              </a:rPr>
              <a:t>Rijks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 museum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Rijks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museum, 1 Jan. 2014. Web. 10 Mar. 2014. &lt;https://www.rijksmuseum.nl/en/explore-the-collection/overview/johannes-vermeer&gt;.</a:t>
            </a:r>
          </a:p>
          <a:p>
            <a:pPr>
              <a:buNone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6. Steadman, Philip . "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Vermeers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Camera, Uncovering the Truth Behind the Masterpieces."</a:t>
            </a:r>
            <a:r>
              <a:rPr lang="en-US" sz="1600" i="1" dirty="0" err="1" smtClean="0">
                <a:latin typeface="Helvetica" pitchFamily="34" charset="0"/>
                <a:cs typeface="Helvetica" pitchFamily="34" charset="0"/>
              </a:rPr>
              <a:t>Vermeers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 Camera, Uncovering the Truth Behind the Masterpieces. A Book by Philip Steadman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N.p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., 27 Feb. 2002. Web. 10 Feb. 2014. &lt;http://www.vermeerscamera.co.uk/reply.htm&gt;. </a:t>
            </a:r>
          </a:p>
          <a:p>
            <a:pPr>
              <a:buNone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7. Ueno,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Kazou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 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The Light Theatre Opened to Universe (Ii) New Vermeer Theory.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Xlibris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Corp, 2013. Print. 11 Mar. 2014</a:t>
            </a:r>
          </a:p>
          <a:p>
            <a:pPr>
              <a:buNone/>
            </a:pP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0198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Born in Delft, Netherland in October 31, 1632.</a:t>
            </a:r>
          </a:p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Raised as a Protestant</a:t>
            </a:r>
          </a:p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Apprenticed under </a:t>
            </a:r>
            <a:r>
              <a:rPr lang="en-US" sz="1800" dirty="0" err="1" smtClean="0">
                <a:latin typeface="Helvetica" pitchFamily="34" charset="0"/>
                <a:cs typeface="Helvetica" pitchFamily="34" charset="0"/>
              </a:rPr>
              <a:t>Leonart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dirty="0" err="1" smtClean="0">
                <a:latin typeface="Helvetica" pitchFamily="34" charset="0"/>
                <a:cs typeface="Helvetica" pitchFamily="34" charset="0"/>
              </a:rPr>
              <a:t>Bramer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(family friend of Vermeer).</a:t>
            </a:r>
          </a:p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Encouraged by his father to become an artist. </a:t>
            </a:r>
          </a:p>
          <a:p>
            <a:r>
              <a:rPr lang="en-US" sz="1800" dirty="0" err="1" smtClean="0">
                <a:latin typeface="Helvetica" pitchFamily="34" charset="0"/>
                <a:cs typeface="Helvetica" pitchFamily="34" charset="0"/>
              </a:rPr>
              <a:t>Reynier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dirty="0" err="1" smtClean="0">
                <a:latin typeface="Helvetica" pitchFamily="34" charset="0"/>
                <a:cs typeface="Helvetica" pitchFamily="34" charset="0"/>
              </a:rPr>
              <a:t>Jansz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(1591 -1652)  was trained as </a:t>
            </a:r>
            <a:r>
              <a:rPr lang="en-US" sz="1800" dirty="0" err="1" smtClean="0">
                <a:latin typeface="Helvetica" pitchFamily="34" charset="0"/>
                <a:cs typeface="Helvetica" pitchFamily="34" charset="0"/>
              </a:rPr>
              <a:t>caffaworker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 in Amsterdam.</a:t>
            </a:r>
          </a:p>
          <a:p>
            <a:r>
              <a:rPr lang="en-US" sz="1800" dirty="0" err="1" smtClean="0">
                <a:latin typeface="Helvetica" pitchFamily="34" charset="0"/>
                <a:cs typeface="Helvetica" pitchFamily="34" charset="0"/>
              </a:rPr>
              <a:t>Reynier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changed his surname from </a:t>
            </a:r>
            <a:r>
              <a:rPr lang="en-US" sz="1800" dirty="0" err="1" smtClean="0">
                <a:latin typeface="Helvetica" pitchFamily="34" charset="0"/>
                <a:cs typeface="Helvetica" pitchFamily="34" charset="0"/>
              </a:rPr>
              <a:t>Vos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(Fox) to Vermeer in 1640</a:t>
            </a:r>
          </a:p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In 1631 he registered in the Saint Luke's Guild in Delft as a master art dealer.</a:t>
            </a:r>
          </a:p>
          <a:p>
            <a:r>
              <a:rPr lang="en-US" sz="1800" dirty="0" err="1" smtClean="0">
                <a:latin typeface="Helvetica" pitchFamily="34" charset="0"/>
                <a:cs typeface="Helvetica" pitchFamily="34" charset="0"/>
              </a:rPr>
              <a:t>Reynier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knew most of the artists in Delft and the city is chief artist was his family friend.</a:t>
            </a:r>
          </a:p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He sold their artworks in his inn. Later in keeping paintings went well together.</a:t>
            </a:r>
          </a:p>
          <a:p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Early Life </a:t>
            </a:r>
            <a:r>
              <a:rPr kumimoji="0" lang="en-US" sz="32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endParaRPr kumimoji="0" lang="en-US" sz="3200" i="0" u="none" strike="noStrike" kern="1200" normalizeH="0" baseline="0" noProof="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pic>
        <p:nvPicPr>
          <p:cNvPr id="7" name="Picture 6" descr="C:\Users\Jathusan\Desktop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814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Jathusan\Desktop\mechele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0"/>
            <a:ext cx="281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Married Catharina </a:t>
            </a:r>
            <a:r>
              <a:rPr lang="en-US" sz="1800" dirty="0" err="1" smtClean="0"/>
              <a:t>Bolnes</a:t>
            </a:r>
            <a:r>
              <a:rPr lang="en-US" sz="1800" dirty="0" smtClean="0"/>
              <a:t> few months after his father died in 1653.</a:t>
            </a:r>
          </a:p>
          <a:p>
            <a:r>
              <a:rPr lang="en-US" sz="1800" dirty="0" smtClean="0"/>
              <a:t>Maria Thins refused but </a:t>
            </a:r>
            <a:r>
              <a:rPr lang="en-US" sz="1800" dirty="0" err="1" smtClean="0"/>
              <a:t>Leonaert</a:t>
            </a:r>
            <a:r>
              <a:rPr lang="en-US" sz="1800" dirty="0" smtClean="0"/>
              <a:t> </a:t>
            </a:r>
            <a:r>
              <a:rPr lang="en-US" sz="1800" dirty="0" err="1" smtClean="0"/>
              <a:t>Bramer</a:t>
            </a:r>
            <a:r>
              <a:rPr lang="en-US" sz="1800" dirty="0" smtClean="0"/>
              <a:t> convinced her. </a:t>
            </a:r>
          </a:p>
          <a:p>
            <a:r>
              <a:rPr lang="en-US" sz="1800" dirty="0" smtClean="0"/>
              <a:t>moved to mother-in-law's place, Oude after marriage</a:t>
            </a:r>
          </a:p>
          <a:p>
            <a:r>
              <a:rPr lang="en-US" sz="1800" dirty="0" smtClean="0"/>
              <a:t>he converted to Catholic,</a:t>
            </a:r>
          </a:p>
          <a:p>
            <a:r>
              <a:rPr lang="en-US" sz="1800" dirty="0" smtClean="0"/>
              <a:t>Catherina gave birth to 15 children</a:t>
            </a:r>
          </a:p>
          <a:p>
            <a:r>
              <a:rPr lang="en-US" sz="1800" dirty="0" smtClean="0"/>
              <a:t>In December 29, 1953 Vermeer was </a:t>
            </a:r>
          </a:p>
          <a:p>
            <a:pPr>
              <a:buNone/>
            </a:pPr>
            <a:r>
              <a:rPr lang="en-US" sz="1800" dirty="0" smtClean="0"/>
              <a:t>	registered as a member of the Guild of</a:t>
            </a:r>
          </a:p>
          <a:p>
            <a:pPr>
              <a:buNone/>
            </a:pPr>
            <a:r>
              <a:rPr lang="en-US" sz="1800" dirty="0" smtClean="0"/>
              <a:t>	 Saint Luke.</a:t>
            </a:r>
          </a:p>
          <a:p>
            <a:r>
              <a:rPr lang="en-US" sz="1800" dirty="0" smtClean="0"/>
              <a:t>In 1662 Vermeer was appointed one of</a:t>
            </a:r>
          </a:p>
          <a:p>
            <a:pPr>
              <a:buNone/>
            </a:pPr>
            <a:r>
              <a:rPr lang="en-US" sz="1800" dirty="0" smtClean="0"/>
              <a:t>	 the headmen of the Guild of Saint Luke.</a:t>
            </a:r>
          </a:p>
          <a:p>
            <a:endParaRPr lang="en-US" sz="18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Johannes Vermeer's marriage and Career </a:t>
            </a:r>
            <a:b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</a:br>
            <a:endParaRPr kumimoji="0" lang="en-US" sz="3200" i="0" u="none" strike="noStrike" kern="1200" normalizeH="0" baseline="0" noProof="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5" descr="C:\Users\Jathusan\Desktop\guild_register_sml.jpg"/>
          <p:cNvPicPr/>
          <p:nvPr/>
        </p:nvPicPr>
        <p:blipFill>
          <a:blip r:embed="rId3" cstate="print">
            <a:duotone>
              <a:prstClr val="black"/>
              <a:srgbClr val="B08E2E">
                <a:alpha val="41176"/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24400" y="2819400"/>
            <a:ext cx="4114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www.vermeerscamera.co.uk/scanned_images/five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133600" y="34405"/>
            <a:ext cx="4800600" cy="68235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www.vermeerscamera.co.uk/scanned_images/eleven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62000" y="37589"/>
            <a:ext cx="7467600" cy="6820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685800"/>
            <a:ext cx="4038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 Girl </a:t>
            </a:r>
            <a:b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</a:b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With the Pearl Earring 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Content Placeholder 3" descr="photo (1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rcRect l="5255"/>
          <a:stretch>
            <a:fillRect/>
          </a:stretch>
        </p:blipFill>
        <p:spPr>
          <a:xfrm>
            <a:off x="0" y="0"/>
            <a:ext cx="5495043" cy="6858000"/>
          </a:xfrm>
        </p:spPr>
      </p:pic>
      <p:sp>
        <p:nvSpPr>
          <p:cNvPr id="5" name="Rectangle 4"/>
          <p:cNvSpPr/>
          <p:nvPr/>
        </p:nvSpPr>
        <p:spPr>
          <a:xfrm>
            <a:off x="5486400" y="2486085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His most famous work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“The Mona Lisa of the North” 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Source of much speculation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Influence of Turkish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Tronie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1242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 Music Lesson 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Content Placeholder 3" descr="photo (2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124200" y="0"/>
            <a:ext cx="6019800" cy="6913544"/>
          </a:xfrm>
        </p:spPr>
      </p:pic>
      <p:sp>
        <p:nvSpPr>
          <p:cNvPr id="5" name="TextBox 4"/>
          <p:cNvSpPr txBox="1"/>
          <p:nvPr/>
        </p:nvSpPr>
        <p:spPr>
          <a:xfrm>
            <a:off x="228600" y="1905000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Also called The Lady at the Virginals with a Gentleman.</a:t>
            </a:r>
          </a:p>
          <a:p>
            <a:endParaRPr lang="en-US" u="sng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Exaggerated perspective caused by lens?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Tiles and cross beams 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Suggests he had a      sponsor. 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838200"/>
            <a:ext cx="335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 Girl with the Wine Glass 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Content Placeholder 3" descr="photo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409"/>
            <a:ext cx="5791200" cy="6855591"/>
          </a:xfrm>
        </p:spPr>
      </p:pic>
      <p:sp>
        <p:nvSpPr>
          <p:cNvPr id="5" name="TextBox 4"/>
          <p:cNvSpPr txBox="1"/>
          <p:nvPr/>
        </p:nvSpPr>
        <p:spPr>
          <a:xfrm>
            <a:off x="5791200" y="2562285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Also known as The Girl in the Red Dress 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Early 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Awkward angles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Statements about virtues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Many layers of paint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ptclipart.com/thumb/water-color-effect-old-paper-texture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533400"/>
            <a:ext cx="2895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Officer and Girl Laughing 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Content Placeholder 3" descr="photo (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0063"/>
            <a:ext cx="6324600" cy="6888064"/>
          </a:xfrm>
        </p:spPr>
      </p:pic>
      <p:sp>
        <p:nvSpPr>
          <p:cNvPr id="5" name="TextBox 4"/>
          <p:cNvSpPr txBox="1"/>
          <p:nvPr/>
        </p:nvSpPr>
        <p:spPr>
          <a:xfrm>
            <a:off x="6324600" y="2362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1655-1660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Symbolism 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Obvious use of camera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obscura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Maps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Size difference 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349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Johannes Vermeer </vt:lpstr>
      <vt:lpstr>Slide 2</vt:lpstr>
      <vt:lpstr>Johannes Vermeer's marriage and Career  </vt:lpstr>
      <vt:lpstr>Slide 4</vt:lpstr>
      <vt:lpstr>Slide 5</vt:lpstr>
      <vt:lpstr>The Girl  With the Pearl Earring </vt:lpstr>
      <vt:lpstr>The Music Lesson </vt:lpstr>
      <vt:lpstr>The Girl with the Wine Glass </vt:lpstr>
      <vt:lpstr>Officer and Girl Laughing </vt:lpstr>
      <vt:lpstr>View Of Delft </vt:lpstr>
      <vt:lpstr>The Allegory of Faith </vt:lpstr>
      <vt:lpstr>The Woman with the Pearl Necklace  By Johannes Vermeer</vt:lpstr>
      <vt:lpstr>The Milk Maid By Johannes Vermeer  </vt:lpstr>
      <vt:lpstr>Vermeer's Death </vt:lpstr>
      <vt:lpstr>Bibliography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Johannes Vermeer</dc:title>
  <dc:creator>Maria</dc:creator>
  <cp:lastModifiedBy>Maria</cp:lastModifiedBy>
  <cp:revision>113</cp:revision>
  <dcterms:created xsi:type="dcterms:W3CDTF">2014-03-24T13:53:45Z</dcterms:created>
  <dcterms:modified xsi:type="dcterms:W3CDTF">2014-04-28T06:22:52Z</dcterms:modified>
</cp:coreProperties>
</file>