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58" r:id="rId4"/>
    <p:sldId id="259" r:id="rId5"/>
    <p:sldId id="260" r:id="rId6"/>
    <p:sldId id="261" r:id="rId7"/>
    <p:sldId id="262" r:id="rId8"/>
    <p:sldId id="263" r:id="rId9"/>
    <p:sldId id="264" r:id="rId10"/>
    <p:sldId id="265" r:id="rId11"/>
    <p:sldId id="270"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8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AEF9C5-6B8E-478A-89BA-96B0F7B8D98A}"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EF9C5-6B8E-478A-89BA-96B0F7B8D98A}"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EF9C5-6B8E-478A-89BA-96B0F7B8D98A}"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EF9C5-6B8E-478A-89BA-96B0F7B8D98A}"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AEF9C5-6B8E-478A-89BA-96B0F7B8D98A}"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AEF9C5-6B8E-478A-89BA-96B0F7B8D98A}"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AEF9C5-6B8E-478A-89BA-96B0F7B8D98A}" type="datetimeFigureOut">
              <a:rPr lang="en-US" smtClean="0"/>
              <a:t>10/23/2012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AEF9C5-6B8E-478A-89BA-96B0F7B8D98A}" type="datetimeFigureOut">
              <a:rPr lang="en-US" smtClean="0"/>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EF9C5-6B8E-478A-89BA-96B0F7B8D98A}" type="datetimeFigureOut">
              <a:rPr lang="en-US" smtClean="0"/>
              <a:t>10/23/2012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EF9C5-6B8E-478A-89BA-96B0F7B8D98A}"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EF9C5-6B8E-478A-89BA-96B0F7B8D98A}"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FA8D0-FC11-4A75-B9F3-04B2735ED58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EF9C5-6B8E-478A-89BA-96B0F7B8D98A}" type="datetimeFigureOut">
              <a:rPr lang="en-US" smtClean="0"/>
              <a:t>10/23/2012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FA8D0-FC11-4A75-B9F3-04B2735ED58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935162"/>
          </a:xfrm>
        </p:spPr>
        <p:txBody>
          <a:bodyPr>
            <a:normAutofit fontScale="90000"/>
          </a:bodyPr>
          <a:lstStyle/>
          <a:p>
            <a:r>
              <a:rPr lang="en-US" b="1" dirty="0" smtClean="0">
                <a:solidFill>
                  <a:srgbClr val="C00000"/>
                </a:solidFill>
                <a:latin typeface="Baskerville Old Face" pitchFamily="18" charset="0"/>
              </a:rPr>
              <a:t>How to draw a Reclining Nude With Pastel Chalks</a:t>
            </a:r>
            <a:br>
              <a:rPr lang="en-US" b="1" dirty="0" smtClean="0">
                <a:solidFill>
                  <a:srgbClr val="C00000"/>
                </a:solidFill>
                <a:latin typeface="Baskerville Old Face" pitchFamily="18" charset="0"/>
              </a:rPr>
            </a:br>
            <a:r>
              <a:rPr lang="en-US" dirty="0" smtClean="0"/>
              <a:t/>
            </a:r>
            <a:br>
              <a:rPr lang="en-US" dirty="0" smtClean="0"/>
            </a:br>
            <a:r>
              <a:rPr lang="en-US" dirty="0" smtClean="0">
                <a:solidFill>
                  <a:schemeClr val="accent5">
                    <a:lumMod val="50000"/>
                  </a:schemeClr>
                </a:solidFill>
                <a:latin typeface="Baskerville Old Face" pitchFamily="18" charset="0"/>
              </a:rPr>
              <a:t>For this Soft Pastel Drawing,  use  pastel paper, in a warm grey color. </a:t>
            </a:r>
            <a:r>
              <a:rPr lang="en-US" dirty="0" smtClean="0"/>
              <a:t/>
            </a:r>
            <a:br>
              <a:rPr lang="en-US" dirty="0" smtClean="0"/>
            </a:br>
            <a:endParaRPr lang="en-US" dirty="0"/>
          </a:p>
        </p:txBody>
      </p:sp>
      <p:pic>
        <p:nvPicPr>
          <p:cNvPr id="1026" name="Picture 2" descr="C:\Documents and Settings\bobjones\Desktop\pastels.jpg"/>
          <p:cNvPicPr>
            <a:picLocks noChangeAspect="1" noChangeArrowheads="1"/>
          </p:cNvPicPr>
          <p:nvPr/>
        </p:nvPicPr>
        <p:blipFill>
          <a:blip r:embed="rId2" cstate="print"/>
          <a:srcRect/>
          <a:stretch>
            <a:fillRect/>
          </a:stretch>
        </p:blipFill>
        <p:spPr bwMode="auto">
          <a:xfrm>
            <a:off x="533400" y="3657600"/>
            <a:ext cx="8001000" cy="264033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pPr algn="l"/>
            <a:r>
              <a:rPr lang="en-US" sz="3200" b="1" dirty="0" smtClean="0">
                <a:solidFill>
                  <a:schemeClr val="accent5">
                    <a:lumMod val="50000"/>
                  </a:schemeClr>
                </a:solidFill>
                <a:latin typeface="Baskerville Old Face" pitchFamily="18" charset="0"/>
              </a:rPr>
              <a:t>Finish off the skin tones using some variations of pink and lighten the highlights. Add the purple sheets, and add reflected purples and blues from the sheets to the background.</a:t>
            </a:r>
            <a:endParaRPr lang="en-US" sz="3200" b="1" dirty="0">
              <a:solidFill>
                <a:schemeClr val="accent5">
                  <a:lumMod val="50000"/>
                </a:schemeClr>
              </a:solidFill>
              <a:latin typeface="Baskerville Old Face" pitchFamily="18" charset="0"/>
            </a:endParaRPr>
          </a:p>
        </p:txBody>
      </p:sp>
      <p:pic>
        <p:nvPicPr>
          <p:cNvPr id="9218" name="Picture 2" descr="C:\Documents and Settings\bobjones\Desktop\painting-nude.jpg"/>
          <p:cNvPicPr>
            <a:picLocks noChangeAspect="1" noChangeArrowheads="1"/>
          </p:cNvPicPr>
          <p:nvPr/>
        </p:nvPicPr>
        <p:blipFill>
          <a:blip r:embed="rId2" cstate="print"/>
          <a:srcRect/>
          <a:stretch>
            <a:fillRect/>
          </a:stretch>
        </p:blipFill>
        <p:spPr bwMode="auto">
          <a:xfrm>
            <a:off x="762000" y="2328266"/>
            <a:ext cx="7450221" cy="452973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pPr algn="l"/>
            <a:r>
              <a:rPr lang="en-US" sz="3200" b="1" dirty="0" smtClean="0">
                <a:solidFill>
                  <a:schemeClr val="accent5">
                    <a:lumMod val="50000"/>
                  </a:schemeClr>
                </a:solidFill>
                <a:latin typeface="Baskerville Old Face" pitchFamily="18" charset="0"/>
              </a:rPr>
              <a:t>Add the final details to the drawing. Use the lightest colors in your chosen palette to bring the skin tones to life.</a:t>
            </a:r>
            <a:endParaRPr lang="en-US" sz="3200" b="1" dirty="0">
              <a:solidFill>
                <a:schemeClr val="accent5">
                  <a:lumMod val="50000"/>
                </a:schemeClr>
              </a:solidFill>
              <a:latin typeface="Baskerville Old Face" pitchFamily="18" charset="0"/>
            </a:endParaRPr>
          </a:p>
        </p:txBody>
      </p:sp>
      <p:pic>
        <p:nvPicPr>
          <p:cNvPr id="3" name="Picture 2" descr="C:\Documents and Settings\bobjones\Desktop\nude-painting-lesson.jpg"/>
          <p:cNvPicPr>
            <a:picLocks noChangeAspect="1" noChangeArrowheads="1"/>
          </p:cNvPicPr>
          <p:nvPr/>
        </p:nvPicPr>
        <p:blipFill>
          <a:blip r:embed="rId2" cstate="print"/>
          <a:srcRect/>
          <a:stretch>
            <a:fillRect/>
          </a:stretch>
        </p:blipFill>
        <p:spPr bwMode="auto">
          <a:xfrm>
            <a:off x="1143000" y="1752600"/>
            <a:ext cx="6807200" cy="5105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5">
                    <a:lumMod val="50000"/>
                  </a:schemeClr>
                </a:solidFill>
                <a:latin typeface="Baskerville Old Face" pitchFamily="18" charset="0"/>
              </a:rPr>
              <a:t>The finished drawing should look something like this.</a:t>
            </a:r>
            <a:endParaRPr lang="en-US" sz="3200" b="1" dirty="0">
              <a:solidFill>
                <a:schemeClr val="accent5">
                  <a:lumMod val="50000"/>
                </a:schemeClr>
              </a:solidFill>
              <a:latin typeface="Baskerville Old Face" pitchFamily="18" charset="0"/>
            </a:endParaRPr>
          </a:p>
        </p:txBody>
      </p:sp>
      <p:pic>
        <p:nvPicPr>
          <p:cNvPr id="11266" name="Picture 2" descr="C:\Documents and Settings\bobjones\Desktop\female-nude-lesson.jpg"/>
          <p:cNvPicPr>
            <a:picLocks noChangeAspect="1" noChangeArrowheads="1"/>
          </p:cNvPicPr>
          <p:nvPr/>
        </p:nvPicPr>
        <p:blipFill>
          <a:blip r:embed="rId2" cstate="print"/>
          <a:srcRect/>
          <a:stretch>
            <a:fillRect/>
          </a:stretch>
        </p:blipFill>
        <p:spPr bwMode="auto">
          <a:xfrm>
            <a:off x="1" y="1481329"/>
            <a:ext cx="9144000" cy="537667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554162"/>
          </a:xfrm>
        </p:spPr>
        <p:txBody>
          <a:bodyPr>
            <a:noAutofit/>
          </a:bodyPr>
          <a:lstStyle/>
          <a:p>
            <a:pPr algn="l"/>
            <a:r>
              <a:rPr lang="en-US" sz="3200" b="1" dirty="0" smtClean="0">
                <a:solidFill>
                  <a:schemeClr val="accent5">
                    <a:lumMod val="50000"/>
                  </a:schemeClr>
                </a:solidFill>
                <a:latin typeface="Baskerville Old Face" pitchFamily="18" charset="0"/>
              </a:rPr>
              <a:t>Start with a vine charcoal drawing.... the vine charcoal can be manipulated easily and can be wiped off if you want to adjust the drawing. </a:t>
            </a:r>
            <a:endParaRPr lang="en-US" sz="3200" b="1" dirty="0">
              <a:solidFill>
                <a:schemeClr val="accent5">
                  <a:lumMod val="50000"/>
                </a:schemeClr>
              </a:solidFill>
              <a:latin typeface="Baskerville Old Face" pitchFamily="18" charset="0"/>
            </a:endParaRPr>
          </a:p>
        </p:txBody>
      </p:sp>
      <p:pic>
        <p:nvPicPr>
          <p:cNvPr id="12290" name="Picture 2" descr="C:\Documents and Settings\bobjones\Desktop\charcoal-nude.jpg"/>
          <p:cNvPicPr>
            <a:picLocks noChangeAspect="1" noChangeArrowheads="1"/>
          </p:cNvPicPr>
          <p:nvPr/>
        </p:nvPicPr>
        <p:blipFill>
          <a:blip r:embed="rId2" cstate="print"/>
          <a:srcRect/>
          <a:stretch>
            <a:fillRect/>
          </a:stretch>
        </p:blipFill>
        <p:spPr bwMode="auto">
          <a:xfrm>
            <a:off x="685800" y="1981200"/>
            <a:ext cx="7740952" cy="4876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858962"/>
          </a:xfrm>
        </p:spPr>
        <p:txBody>
          <a:bodyPr>
            <a:noAutofit/>
          </a:bodyPr>
          <a:lstStyle/>
          <a:p>
            <a:pPr algn="l"/>
            <a:r>
              <a:rPr lang="en-US" sz="3200" b="1" dirty="0" smtClean="0">
                <a:solidFill>
                  <a:schemeClr val="accent5">
                    <a:lumMod val="50000"/>
                  </a:schemeClr>
                </a:solidFill>
                <a:latin typeface="Baskerville Old Face" pitchFamily="18" charset="0"/>
              </a:rPr>
              <a:t>Add some mid-tones/values, using a deep purple..... You want to just color the paper at this stage and to mark where the accents will be.... bones beneath the skin, the darkest shadows, etc.</a:t>
            </a:r>
            <a:endParaRPr lang="en-US" sz="3200" b="1" dirty="0">
              <a:solidFill>
                <a:schemeClr val="accent5">
                  <a:lumMod val="50000"/>
                </a:schemeClr>
              </a:solidFill>
              <a:latin typeface="Baskerville Old Face" pitchFamily="18" charset="0"/>
            </a:endParaRPr>
          </a:p>
        </p:txBody>
      </p:sp>
      <p:pic>
        <p:nvPicPr>
          <p:cNvPr id="2050" name="Picture 2" descr="C:\Documents and Settings\bobjones\Desktop\painting-the-female-nude.jpg"/>
          <p:cNvPicPr>
            <a:picLocks noChangeAspect="1" noChangeArrowheads="1"/>
          </p:cNvPicPr>
          <p:nvPr/>
        </p:nvPicPr>
        <p:blipFill>
          <a:blip r:embed="rId2" cstate="print"/>
          <a:srcRect/>
          <a:stretch>
            <a:fillRect/>
          </a:stretch>
        </p:blipFill>
        <p:spPr bwMode="auto">
          <a:xfrm>
            <a:off x="990600" y="2438400"/>
            <a:ext cx="7128387" cy="4419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935162"/>
          </a:xfrm>
        </p:spPr>
        <p:txBody>
          <a:bodyPr>
            <a:noAutofit/>
          </a:bodyPr>
          <a:lstStyle/>
          <a:p>
            <a:pPr algn="l"/>
            <a:r>
              <a:rPr lang="en-US" sz="3200" b="1" dirty="0" smtClean="0">
                <a:solidFill>
                  <a:schemeClr val="accent5">
                    <a:lumMod val="50000"/>
                  </a:schemeClr>
                </a:solidFill>
                <a:latin typeface="Baskerville Old Face" pitchFamily="18" charset="0"/>
              </a:rPr>
              <a:t>In this step you are beginning to establish highlights on the figure (finding where the light falls on her body from the one light source). All those planes must be facing the light to create the correct illusion.</a:t>
            </a:r>
            <a:endParaRPr lang="en-US" sz="3200" b="1" dirty="0">
              <a:solidFill>
                <a:schemeClr val="accent5">
                  <a:lumMod val="50000"/>
                </a:schemeClr>
              </a:solidFill>
              <a:latin typeface="Baskerville Old Face" pitchFamily="18" charset="0"/>
            </a:endParaRPr>
          </a:p>
        </p:txBody>
      </p:sp>
      <p:pic>
        <p:nvPicPr>
          <p:cNvPr id="3074" name="Picture 2" descr="C:\Documents and Settings\bobjones\Desktop\nude-in-pastels.jpg"/>
          <p:cNvPicPr>
            <a:picLocks noChangeAspect="1" noChangeArrowheads="1"/>
          </p:cNvPicPr>
          <p:nvPr/>
        </p:nvPicPr>
        <p:blipFill>
          <a:blip r:embed="rId2" cstate="print"/>
          <a:srcRect/>
          <a:stretch>
            <a:fillRect/>
          </a:stretch>
        </p:blipFill>
        <p:spPr bwMode="auto">
          <a:xfrm>
            <a:off x="1066799" y="2514600"/>
            <a:ext cx="6829245" cy="4343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1143000"/>
          </a:xfrm>
        </p:spPr>
        <p:txBody>
          <a:bodyPr>
            <a:normAutofit/>
          </a:bodyPr>
          <a:lstStyle/>
          <a:p>
            <a:pPr algn="l"/>
            <a:r>
              <a:rPr lang="en-US" sz="3200" b="1" dirty="0" smtClean="0">
                <a:solidFill>
                  <a:schemeClr val="accent5">
                    <a:lumMod val="50000"/>
                  </a:schemeClr>
                </a:solidFill>
                <a:latin typeface="Baskerville Old Face" pitchFamily="18" charset="0"/>
              </a:rPr>
              <a:t>Still working loosely, apply a couple of skin tones over the purple to begin warming up the shadows.</a:t>
            </a:r>
            <a:endParaRPr lang="en-US" sz="3200" b="1" dirty="0">
              <a:solidFill>
                <a:schemeClr val="accent5">
                  <a:lumMod val="50000"/>
                </a:schemeClr>
              </a:solidFill>
              <a:latin typeface="Baskerville Old Face" pitchFamily="18" charset="0"/>
            </a:endParaRPr>
          </a:p>
        </p:txBody>
      </p:sp>
      <p:pic>
        <p:nvPicPr>
          <p:cNvPr id="4098" name="Picture 2" descr="C:\Documents and Settings\bobjones\Desktop\painting-a-nude-model.jpg"/>
          <p:cNvPicPr>
            <a:picLocks noChangeAspect="1" noChangeArrowheads="1"/>
          </p:cNvPicPr>
          <p:nvPr/>
        </p:nvPicPr>
        <p:blipFill>
          <a:blip r:embed="rId2" cstate="print"/>
          <a:srcRect/>
          <a:stretch>
            <a:fillRect/>
          </a:stretch>
        </p:blipFill>
        <p:spPr bwMode="auto">
          <a:xfrm>
            <a:off x="762000" y="2220468"/>
            <a:ext cx="7479890" cy="463753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524000"/>
          </a:xfrm>
        </p:spPr>
        <p:txBody>
          <a:bodyPr>
            <a:noAutofit/>
          </a:bodyPr>
          <a:lstStyle/>
          <a:p>
            <a:pPr algn="l"/>
            <a:r>
              <a:rPr lang="en-US" sz="3000" b="1" dirty="0" smtClean="0">
                <a:solidFill>
                  <a:schemeClr val="accent5">
                    <a:lumMod val="50000"/>
                  </a:schemeClr>
                </a:solidFill>
                <a:latin typeface="Baskerville Old Face" pitchFamily="18" charset="0"/>
              </a:rPr>
              <a:t>Locate what are sometimes called 'hot spots'....where you see the warmest of the skin colors.... in the creases, on the elbows, lips, cheeks, etc. Nothing is set in concrete at this stage. </a:t>
            </a:r>
            <a:r>
              <a:rPr lang="en-US" sz="3200" b="1" dirty="0" smtClean="0">
                <a:solidFill>
                  <a:schemeClr val="accent5">
                    <a:lumMod val="50000"/>
                  </a:schemeClr>
                </a:solidFill>
                <a:latin typeface="Baskerville Old Face" pitchFamily="18" charset="0"/>
              </a:rPr>
              <a:t/>
            </a:r>
            <a:br>
              <a:rPr lang="en-US" sz="3200" b="1" dirty="0" smtClean="0">
                <a:solidFill>
                  <a:schemeClr val="accent5">
                    <a:lumMod val="50000"/>
                  </a:schemeClr>
                </a:solidFill>
                <a:latin typeface="Baskerville Old Face" pitchFamily="18" charset="0"/>
              </a:rPr>
            </a:br>
            <a:endParaRPr lang="en-US" sz="3200" b="1" dirty="0">
              <a:solidFill>
                <a:schemeClr val="accent5">
                  <a:lumMod val="50000"/>
                </a:schemeClr>
              </a:solidFill>
              <a:latin typeface="Baskerville Old Face" pitchFamily="18" charset="0"/>
            </a:endParaRPr>
          </a:p>
        </p:txBody>
      </p:sp>
      <p:pic>
        <p:nvPicPr>
          <p:cNvPr id="5122" name="Picture 2" descr="C:\Documents and Settings\bobjones\Desktop\female-nude-art.jpg"/>
          <p:cNvPicPr>
            <a:picLocks noChangeAspect="1" noChangeArrowheads="1"/>
          </p:cNvPicPr>
          <p:nvPr/>
        </p:nvPicPr>
        <p:blipFill>
          <a:blip r:embed="rId2" cstate="print"/>
          <a:srcRect/>
          <a:stretch>
            <a:fillRect/>
          </a:stretch>
        </p:blipFill>
        <p:spPr bwMode="auto">
          <a:xfrm>
            <a:off x="762000" y="2209800"/>
            <a:ext cx="7570358" cy="4648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12838"/>
          </a:xfrm>
        </p:spPr>
        <p:txBody>
          <a:bodyPr>
            <a:normAutofit fontScale="90000"/>
          </a:bodyPr>
          <a:lstStyle/>
          <a:p>
            <a:r>
              <a:rPr lang="en-US" sz="3200" b="1" dirty="0" smtClean="0">
                <a:solidFill>
                  <a:schemeClr val="accent5">
                    <a:lumMod val="50000"/>
                  </a:schemeClr>
                </a:solidFill>
                <a:latin typeface="Baskerville Old Face" pitchFamily="18" charset="0"/>
              </a:rPr>
              <a:t>For this drawing, make the background dark. Think about how you will bring color into the background. Consider how you will carry the added color through the drawing.</a:t>
            </a:r>
            <a:endParaRPr lang="en-US" sz="3200" dirty="0"/>
          </a:p>
        </p:txBody>
      </p:sp>
      <p:pic>
        <p:nvPicPr>
          <p:cNvPr id="6146" name="Picture 2" descr="C:\Documents and Settings\bobjones\Desktop\how-to-paint-the-nude.jpg"/>
          <p:cNvPicPr>
            <a:picLocks noChangeAspect="1" noChangeArrowheads="1"/>
          </p:cNvPicPr>
          <p:nvPr/>
        </p:nvPicPr>
        <p:blipFill>
          <a:blip r:embed="rId2" cstate="print"/>
          <a:srcRect/>
          <a:stretch>
            <a:fillRect/>
          </a:stretch>
        </p:blipFill>
        <p:spPr bwMode="auto">
          <a:xfrm>
            <a:off x="609600" y="1995525"/>
            <a:ext cx="8077200" cy="48624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pPr algn="l"/>
            <a:r>
              <a:rPr lang="en-US" sz="3200" b="1" dirty="0" smtClean="0">
                <a:solidFill>
                  <a:schemeClr val="accent5">
                    <a:lumMod val="50000"/>
                  </a:schemeClr>
                </a:solidFill>
                <a:latin typeface="Baskerville Old Face" pitchFamily="18" charset="0"/>
              </a:rPr>
              <a:t>Let the foreground color be reflected onto the skin, and let the skin color be reflected onto the sheets. This will help unify the whole drawing.</a:t>
            </a:r>
            <a:endParaRPr lang="en-US" sz="3200" b="1" dirty="0">
              <a:solidFill>
                <a:schemeClr val="accent5">
                  <a:lumMod val="50000"/>
                </a:schemeClr>
              </a:solidFill>
              <a:latin typeface="Baskerville Old Face" pitchFamily="18" charset="0"/>
            </a:endParaRPr>
          </a:p>
        </p:txBody>
      </p:sp>
      <p:pic>
        <p:nvPicPr>
          <p:cNvPr id="7170" name="Picture 2" descr="C:\Documents and Settings\bobjones\Desktop\female-nude-pastel-painting.jpg"/>
          <p:cNvPicPr>
            <a:picLocks noChangeAspect="1" noChangeArrowheads="1"/>
          </p:cNvPicPr>
          <p:nvPr/>
        </p:nvPicPr>
        <p:blipFill>
          <a:blip r:embed="rId2" cstate="print"/>
          <a:srcRect l="10577" t="16890" r="8800" b="14286"/>
          <a:stretch>
            <a:fillRect/>
          </a:stretch>
        </p:blipFill>
        <p:spPr bwMode="auto">
          <a:xfrm>
            <a:off x="533400" y="1998856"/>
            <a:ext cx="8131629" cy="485914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algn="l"/>
            <a:r>
              <a:rPr lang="en-US" sz="3200" b="1" dirty="0" smtClean="0">
                <a:solidFill>
                  <a:schemeClr val="accent5">
                    <a:lumMod val="50000"/>
                  </a:schemeClr>
                </a:solidFill>
                <a:latin typeface="Baskerville Old Face" pitchFamily="18" charset="0"/>
              </a:rPr>
              <a:t>Close up of the model's face at this stage.</a:t>
            </a:r>
            <a:endParaRPr lang="en-US" sz="3200" b="1" dirty="0">
              <a:solidFill>
                <a:schemeClr val="accent5">
                  <a:lumMod val="50000"/>
                </a:schemeClr>
              </a:solidFill>
              <a:latin typeface="Baskerville Old Face" pitchFamily="18" charset="0"/>
            </a:endParaRPr>
          </a:p>
        </p:txBody>
      </p:sp>
      <p:pic>
        <p:nvPicPr>
          <p:cNvPr id="8194" name="Picture 2" descr="C:\Documents and Settings\bobjones\Desktop\nude-in-pastel.jpg"/>
          <p:cNvPicPr>
            <a:picLocks noChangeAspect="1" noChangeArrowheads="1"/>
          </p:cNvPicPr>
          <p:nvPr/>
        </p:nvPicPr>
        <p:blipFill>
          <a:blip r:embed="rId2" cstate="print"/>
          <a:srcRect/>
          <a:stretch>
            <a:fillRect/>
          </a:stretch>
        </p:blipFill>
        <p:spPr bwMode="auto">
          <a:xfrm>
            <a:off x="1143000" y="1342136"/>
            <a:ext cx="6781800" cy="551586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314</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How to draw a Reclining Nude With Pastel Chalks  For this Soft Pastel Drawing,  use  pastel paper, in a warm grey color.  </vt:lpstr>
      <vt:lpstr>Start with a vine charcoal drawing.... the vine charcoal can be manipulated easily and can be wiped off if you want to adjust the drawing. </vt:lpstr>
      <vt:lpstr>Add some mid-tones/values, using a deep purple..... You want to just color the paper at this stage and to mark where the accents will be.... bones beneath the skin, the darkest shadows, etc.</vt:lpstr>
      <vt:lpstr>In this step you are beginning to establish highlights on the figure (finding where the light falls on her body from the one light source). All those planes must be facing the light to create the correct illusion.</vt:lpstr>
      <vt:lpstr>Still working loosely, apply a couple of skin tones over the purple to begin warming up the shadows.</vt:lpstr>
      <vt:lpstr>Locate what are sometimes called 'hot spots'....where you see the warmest of the skin colors.... in the creases, on the elbows, lips, cheeks, etc. Nothing is set in concrete at this stage.  </vt:lpstr>
      <vt:lpstr>For this drawing, make the background dark. Think about how you will bring color into the background. Consider how you will carry the added color through the drawing.</vt:lpstr>
      <vt:lpstr>Let the foreground color be reflected onto the skin, and let the skin color be reflected onto the sheets. This will help unify the whole drawing.</vt:lpstr>
      <vt:lpstr>Close up of the model's face at this stage.</vt:lpstr>
      <vt:lpstr>Finish off the skin tones using some variations of pink and lighten the highlights. Add the purple sheets, and add reflected purples and blues from the sheets to the background.</vt:lpstr>
      <vt:lpstr>Add the final details to the drawing. Use the lightest colors in your chosen palette to bring the skin tones to life.</vt:lpstr>
      <vt:lpstr>The finished drawing should look something like this.</vt:lpstr>
    </vt:vector>
  </TitlesOfParts>
  <Company>Truman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draw a Reclining Nude With Pastel Chalks</dc:title>
  <dc:creator>Truman State University</dc:creator>
  <cp:lastModifiedBy>Truman State University</cp:lastModifiedBy>
  <cp:revision>8</cp:revision>
  <dcterms:created xsi:type="dcterms:W3CDTF">2012-10-23T18:29:04Z</dcterms:created>
  <dcterms:modified xsi:type="dcterms:W3CDTF">2012-10-23T19:59:26Z</dcterms:modified>
</cp:coreProperties>
</file>