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67897" autoAdjust="0"/>
  </p:normalViewPr>
  <p:slideViewPr>
    <p:cSldViewPr snapToGrid="0">
      <p:cViewPr varScale="1">
        <p:scale>
          <a:sx n="74" d="100"/>
          <a:sy n="74" d="100"/>
        </p:scale>
        <p:origin x="19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61F335-B77E-4FBE-BD6B-BB0EA3107CB9}" type="datetimeFigureOut">
              <a:rPr lang="en-US" smtClean="0"/>
              <a:t>9/12/2018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C4DCDE-6324-4861-A079-B418D301943B}" type="slidenum">
              <a:rPr lang="en-US" smtClean="0"/>
              <a:t>‹#›</a:t>
            </a:fld>
            <a:endParaRPr lang="en-US"/>
          </a:p>
        </p:txBody>
      </p:sp>
    </p:spTree>
    <p:extLst>
      <p:ext uri="{BB962C8B-B14F-4D97-AF65-F5344CB8AC3E}">
        <p14:creationId xmlns:p14="http://schemas.microsoft.com/office/powerpoint/2010/main" val="234056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Share why you’re presenting today and your affiliation with the program (briefly)</a:t>
            </a:r>
          </a:p>
          <a:p>
            <a:pPr defTabSz="931774">
              <a:defRPr/>
            </a:pPr>
            <a:endParaRPr lang="en-US" dirty="0"/>
          </a:p>
          <a:p>
            <a:pPr defTabSz="931774">
              <a:defRPr/>
            </a:pPr>
            <a:r>
              <a:rPr lang="en-US" dirty="0"/>
              <a:t>The Gilman Scholarship is </a:t>
            </a:r>
            <a:r>
              <a:rPr lang="en-US" b="1" dirty="0"/>
              <a:t>sponsored by the Bureau of Educational &amp; Cultural Affairs at the U.S. Department of State </a:t>
            </a:r>
            <a:r>
              <a:rPr lang="en-US" dirty="0"/>
              <a:t>and has been administered by the Institute of International Education (IIE) since the program’s inception in 2001.  </a:t>
            </a:r>
          </a:p>
          <a:p>
            <a:pPr defTabSz="931774">
              <a:defRPr/>
            </a:pPr>
            <a:endParaRPr lang="en-US" dirty="0"/>
          </a:p>
          <a:p>
            <a:pPr defTabSz="931774">
              <a:defRPr/>
            </a:pPr>
            <a:r>
              <a:rPr lang="en-US" dirty="0">
                <a:ea typeface="ＭＳ Ｐゴシック" pitchFamily="34" charset="-128"/>
              </a:rPr>
              <a:t>The Gilman Scholarship Program has </a:t>
            </a:r>
            <a:r>
              <a:rPr lang="en-US" b="1" dirty="0">
                <a:ea typeface="ＭＳ Ｐゴシック" pitchFamily="34" charset="-128"/>
              </a:rPr>
              <a:t>become the largest U.S. undergraduate scholarship program supporting U.S. students of high financial need to participate in study abroad programs and international internships.  </a:t>
            </a:r>
            <a:endParaRPr lang="en-US" b="1" dirty="0"/>
          </a:p>
          <a:p>
            <a:endParaRPr lang="en-US" dirty="0"/>
          </a:p>
          <a:p>
            <a:pPr defTabSz="931774">
              <a:defRPr/>
            </a:pPr>
            <a:r>
              <a:rPr lang="en-US" dirty="0"/>
              <a:t>Gilman is one of many vehicles to help students go abroad through scholarships; however it is much more than just money or a program – it is the access to a life-changing experience, to an opportunity to give back to students like you, and to become a part of a legacy that will continue to give back to you.</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a:t>
            </a:fld>
            <a:endParaRPr lang="en-US"/>
          </a:p>
        </p:txBody>
      </p:sp>
    </p:spTree>
    <p:extLst>
      <p:ext uri="{BB962C8B-B14F-4D97-AF65-F5344CB8AC3E}">
        <p14:creationId xmlns:p14="http://schemas.microsoft.com/office/powerpoint/2010/main" val="101683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4">
              <a:defRPr/>
            </a:pPr>
            <a:r>
              <a:rPr lang="en-US" dirty="0"/>
              <a:t>Once you have submitted your application, it must be certified by both a study abroad and financial aid advisor. The deadline for advisor certification is one week after your deadline.</a:t>
            </a:r>
          </a:p>
          <a:p>
            <a:pPr defTabSz="931664">
              <a:defRPr/>
            </a:pPr>
            <a:r>
              <a:rPr lang="en-US" dirty="0"/>
              <a:t>    </a:t>
            </a:r>
          </a:p>
          <a:p>
            <a:pPr defTabSz="931664">
              <a:defRPr/>
            </a:pPr>
            <a:r>
              <a:rPr lang="en-US" dirty="0"/>
              <a:t>The application deadline for both Spring and Summer programs for 2019 is October 2</a:t>
            </a:r>
            <a:r>
              <a:rPr lang="en-US" baseline="30000" dirty="0"/>
              <a:t>nd</a:t>
            </a:r>
            <a:r>
              <a:rPr lang="en-US" dirty="0"/>
              <a:t>, 2018. The Gilman Program offers the summer early application as an additional application cycle in an effort to support students who may already be preparing for their summer 2019 study abroad program or international internship and would like earlier notification of their status to better plan their financial commitments. If this sounds like you, this would be the application cycle for you to apply.</a:t>
            </a:r>
          </a:p>
          <a:p>
            <a:pPr defTabSz="931664">
              <a:defRPr/>
            </a:pPr>
            <a:endParaRPr lang="en-US" dirty="0"/>
          </a:p>
          <a:p>
            <a:pPr defTabSz="931664">
              <a:defRPr/>
            </a:pPr>
            <a:r>
              <a:rPr lang="en-US" sz="1100" dirty="0"/>
              <a:t>For those participating in programs during the summer or fall terms, or for the academic year starting in the fall, the deadline for that application cycle is in March and the application will be open in January. </a:t>
            </a:r>
          </a:p>
          <a:p>
            <a:pPr defTabSz="931664">
              <a:defRPr/>
            </a:pPr>
            <a:endParaRPr lang="en-US" dirty="0"/>
          </a:p>
          <a:p>
            <a:pPr defTabSz="931664">
              <a:defRPr/>
            </a:pPr>
            <a:r>
              <a:rPr lang="en-US" b="1" dirty="0"/>
              <a:t>Please note that the deadline is 11:59pm Central time</a:t>
            </a:r>
            <a:r>
              <a:rPr lang="en-US" dirty="0"/>
              <a:t> so please keep that in mind if you are in another time zone.  Late applications will not be accepted under any circumstances so we highly recommend completing your applications before the deadline in case you have any questions.  </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10</a:t>
            </a:fld>
            <a:endParaRPr lang="en-US"/>
          </a:p>
        </p:txBody>
      </p:sp>
    </p:spTree>
    <p:extLst>
      <p:ext uri="{BB962C8B-B14F-4D97-AF65-F5344CB8AC3E}">
        <p14:creationId xmlns:p14="http://schemas.microsoft.com/office/powerpoint/2010/main" val="355198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decided you want to study or intern abroad, you’ve determined you’re eligible for the Gilman Scholarship, </a:t>
            </a:r>
            <a:r>
              <a:rPr lang="en-US" b="1" dirty="0"/>
              <a:t>but you know that it’s competitive. </a:t>
            </a:r>
            <a:r>
              <a:rPr lang="en-US" dirty="0"/>
              <a:t>You might wonder what makes a strong application? – </a:t>
            </a:r>
          </a:p>
          <a:p>
            <a:r>
              <a:rPr lang="en-US" dirty="0"/>
              <a:t> </a:t>
            </a:r>
          </a:p>
          <a:p>
            <a:r>
              <a:rPr lang="en-US" dirty="0"/>
              <a:t>The best tip is to begin planning early. </a:t>
            </a:r>
            <a:r>
              <a:rPr lang="en-US" b="1" dirty="0"/>
              <a:t>You will need to coordinate a lot of information</a:t>
            </a:r>
            <a:r>
              <a:rPr lang="en-US" dirty="0"/>
              <a:t> related to your </a:t>
            </a:r>
            <a:r>
              <a:rPr lang="en-US" b="1" dirty="0"/>
              <a:t>program abroad</a:t>
            </a:r>
            <a:r>
              <a:rPr lang="en-US" dirty="0"/>
              <a:t>, your </a:t>
            </a:r>
            <a:r>
              <a:rPr lang="en-US" b="1" dirty="0"/>
              <a:t>academics at home</a:t>
            </a:r>
            <a:r>
              <a:rPr lang="en-US" dirty="0"/>
              <a:t>, your </a:t>
            </a:r>
            <a:r>
              <a:rPr lang="en-US" b="1" dirty="0"/>
              <a:t>financial</a:t>
            </a:r>
            <a:r>
              <a:rPr lang="en-US" dirty="0"/>
              <a:t> and</a:t>
            </a:r>
            <a:r>
              <a:rPr lang="en-US" b="1" dirty="0"/>
              <a:t> logistical</a:t>
            </a:r>
            <a:r>
              <a:rPr lang="en-US" dirty="0"/>
              <a:t> resources, as well as </a:t>
            </a:r>
            <a:r>
              <a:rPr lang="en-US" b="1" dirty="0"/>
              <a:t>spend time working</a:t>
            </a:r>
            <a:r>
              <a:rPr lang="en-US" dirty="0"/>
              <a:t> on your essays and </a:t>
            </a:r>
            <a:r>
              <a:rPr lang="en-US" b="1" dirty="0"/>
              <a:t>actually completing</a:t>
            </a:r>
            <a:r>
              <a:rPr lang="en-US" dirty="0"/>
              <a:t> the application. You also have to get a </a:t>
            </a:r>
            <a:r>
              <a:rPr lang="en-US" b="1" dirty="0"/>
              <a:t>hold of your transcript,</a:t>
            </a:r>
            <a:r>
              <a:rPr lang="en-US" dirty="0"/>
              <a:t> which often takes a few days.</a:t>
            </a:r>
          </a:p>
          <a:p>
            <a:r>
              <a:rPr lang="en-US" dirty="0"/>
              <a:t> </a:t>
            </a:r>
          </a:p>
          <a:p>
            <a:r>
              <a:rPr lang="en-US" b="1" dirty="0"/>
              <a:t>A survey of previous applicants</a:t>
            </a:r>
            <a:r>
              <a:rPr lang="en-US" dirty="0"/>
              <a:t> indicated that it takes an average of five to ten hours to complete the Gilman Scholarship application, so if you begin planning early you will be sure to have a quality application in way before the last minute.</a:t>
            </a:r>
          </a:p>
          <a:p>
            <a:r>
              <a:rPr lang="en-US" dirty="0"/>
              <a:t> </a:t>
            </a:r>
          </a:p>
          <a:p>
            <a:r>
              <a:rPr lang="en-US" dirty="0"/>
              <a:t>Talk with your advisors. This goes hand in hand with planning early. </a:t>
            </a:r>
            <a:r>
              <a:rPr lang="en-US" b="1" dirty="0"/>
              <a:t>Talking with your advisors will ensure that you always have up to date information about your program, and that your advisors always have up to date information about your Gilman Application. </a:t>
            </a:r>
            <a:endParaRPr lang="en-US" dirty="0"/>
          </a:p>
          <a:p>
            <a:r>
              <a:rPr lang="en-US" dirty="0"/>
              <a:t> </a:t>
            </a:r>
          </a:p>
          <a:p>
            <a:r>
              <a:rPr lang="en-US" dirty="0"/>
              <a:t>Spend quality time on your essays. </a:t>
            </a:r>
            <a:r>
              <a:rPr lang="en-US" b="1" dirty="0"/>
              <a:t>Your essays are the portion of your Gilman Application that you will be able to use to fully present yourself to the Review Panel. Because you will not meet them in person, and because the Review panel does not make any assumptions about an applicant, you must use your essays as a chance to let the panelists get to know you</a:t>
            </a:r>
            <a:r>
              <a:rPr lang="en-US" dirty="0"/>
              <a:t>. </a:t>
            </a:r>
          </a:p>
          <a:p>
            <a:r>
              <a:rPr lang="en-US" dirty="0"/>
              <a:t> </a:t>
            </a:r>
          </a:p>
          <a:p>
            <a:r>
              <a:rPr lang="en-US" dirty="0"/>
              <a:t>In your </a:t>
            </a:r>
            <a:r>
              <a:rPr lang="en-US" b="1" dirty="0"/>
              <a:t>Statement of Purpose</a:t>
            </a:r>
            <a:r>
              <a:rPr lang="en-US" dirty="0"/>
              <a:t>, talk about y</a:t>
            </a:r>
            <a:r>
              <a:rPr lang="en-US" b="1" dirty="0"/>
              <a:t>ourself</a:t>
            </a:r>
            <a:r>
              <a:rPr lang="en-US" dirty="0"/>
              <a:t>, your </a:t>
            </a:r>
            <a:r>
              <a:rPr lang="en-US" b="1" dirty="0"/>
              <a:t>academic, professional, and personal goals</a:t>
            </a:r>
            <a:r>
              <a:rPr lang="en-US" dirty="0"/>
              <a:t>, any </a:t>
            </a:r>
            <a:r>
              <a:rPr lang="en-US" b="1" dirty="0"/>
              <a:t>challenges you’ve faced</a:t>
            </a:r>
            <a:r>
              <a:rPr lang="en-US" dirty="0"/>
              <a:t> in working towards your goals or your plan to study or intern abroad, and </a:t>
            </a:r>
            <a:r>
              <a:rPr lang="en-US" b="1" dirty="0"/>
              <a:t>why this specific program abroad</a:t>
            </a:r>
            <a:r>
              <a:rPr lang="en-US" dirty="0"/>
              <a:t> is a step towards your goals. </a:t>
            </a:r>
          </a:p>
          <a:p>
            <a:r>
              <a:rPr lang="en-US" dirty="0"/>
              <a:t> </a:t>
            </a:r>
          </a:p>
          <a:p>
            <a:pPr defTabSz="950969">
              <a:defRPr/>
            </a:pPr>
            <a:r>
              <a:rPr lang="en-US" dirty="0"/>
              <a:t>It’s important to take the opportunity in your essay to really demonstrate who you are and why you want to study/intern abroad, </a:t>
            </a:r>
            <a:r>
              <a:rPr lang="en-US" b="1" dirty="0"/>
              <a:t>get across your passion and interests</a:t>
            </a:r>
            <a:r>
              <a:rPr lang="en-US" dirty="0"/>
              <a:t>. A student who says they just want to go somewhere is not as compelling as a student who </a:t>
            </a:r>
            <a:r>
              <a:rPr lang="en-US" b="1" dirty="0"/>
              <a:t>talks about the impact </a:t>
            </a:r>
            <a:r>
              <a:rPr lang="en-US" dirty="0"/>
              <a:t>of their proposed program.</a:t>
            </a:r>
          </a:p>
          <a:p>
            <a:endParaRPr lang="en-US" dirty="0"/>
          </a:p>
          <a:p>
            <a:r>
              <a:rPr lang="en-US" dirty="0"/>
              <a:t>You should use your </a:t>
            </a:r>
            <a:r>
              <a:rPr lang="en-US" b="1" dirty="0"/>
              <a:t>Follow On Service Project Essay</a:t>
            </a:r>
            <a:r>
              <a:rPr lang="en-US" dirty="0"/>
              <a:t> to talk about your plan for </a:t>
            </a:r>
            <a:r>
              <a:rPr lang="en-US" b="1" dirty="0"/>
              <a:t>“paying-it-forward”</a:t>
            </a:r>
            <a:r>
              <a:rPr lang="en-US" dirty="0"/>
              <a:t>, design </a:t>
            </a:r>
            <a:r>
              <a:rPr lang="en-US" b="1" dirty="0"/>
              <a:t>a plan of action</a:t>
            </a:r>
            <a:r>
              <a:rPr lang="en-US" dirty="0"/>
              <a:t> that will inspire others to study or intern abroad, and use this essay to explain </a:t>
            </a:r>
            <a:r>
              <a:rPr lang="en-US" b="1" dirty="0"/>
              <a:t>the audience, tools, and timeline of your project</a:t>
            </a:r>
            <a:r>
              <a:rPr lang="en-US" dirty="0"/>
              <a:t>. </a:t>
            </a:r>
          </a:p>
          <a:p>
            <a:r>
              <a:rPr lang="en-US" dirty="0"/>
              <a:t> </a:t>
            </a:r>
          </a:p>
          <a:p>
            <a:pPr defTabSz="950969">
              <a:defRPr/>
            </a:pPr>
            <a:r>
              <a:rPr lang="en-US" dirty="0"/>
              <a:t>For both of your essays, make sure that </a:t>
            </a:r>
            <a:r>
              <a:rPr lang="en-US" b="1" dirty="0"/>
              <a:t>you fully answer the prompts</a:t>
            </a:r>
            <a:r>
              <a:rPr lang="en-US" dirty="0"/>
              <a:t>, that you </a:t>
            </a:r>
            <a:r>
              <a:rPr lang="en-US" b="1" dirty="0"/>
              <a:t>are both creative, but realistic</a:t>
            </a:r>
            <a:r>
              <a:rPr lang="en-US" dirty="0"/>
              <a:t>, and that you invest time in </a:t>
            </a:r>
            <a:r>
              <a:rPr lang="en-US" b="1" dirty="0"/>
              <a:t>writing drafts, editing, and having others proofread </a:t>
            </a:r>
            <a:r>
              <a:rPr lang="en-US" dirty="0"/>
              <a:t>your essays. You wouldn’t believe how many students we have every year that write “</a:t>
            </a:r>
            <a:r>
              <a:rPr lang="en-US" b="1" dirty="0"/>
              <a:t>study aboard” instead of “study abroad.”  </a:t>
            </a:r>
            <a:r>
              <a:rPr lang="en-US" dirty="0"/>
              <a:t>The extra steps to proofread and make corrections ensures that your essays are easy to read and the </a:t>
            </a:r>
            <a:r>
              <a:rPr lang="en-US" b="1" dirty="0"/>
              <a:t>panelists are able to get to know you</a:t>
            </a:r>
            <a:r>
              <a:rPr lang="en-US" dirty="0"/>
              <a:t>.  </a:t>
            </a:r>
          </a:p>
          <a:p>
            <a:endParaRPr lang="en-US" dirty="0"/>
          </a:p>
          <a:p>
            <a:r>
              <a:rPr lang="en-US" dirty="0"/>
              <a:t>Before you submit your application, you </a:t>
            </a:r>
            <a:r>
              <a:rPr lang="en-US" b="1" dirty="0"/>
              <a:t>have the opportunity to review your application </a:t>
            </a:r>
            <a:r>
              <a:rPr lang="en-US" dirty="0"/>
              <a:t>before you finally submit it. Take the time to </a:t>
            </a:r>
            <a:r>
              <a:rPr lang="en-US" b="1" dirty="0"/>
              <a:t>check for accuracy </a:t>
            </a:r>
            <a:r>
              <a:rPr lang="en-US" dirty="0"/>
              <a:t>regarding all information you’ve inputted. Putting the wrong information may cause your application to not meet eligibility requirements and therefore put you out of scholarship consideration.</a:t>
            </a:r>
          </a:p>
          <a:p>
            <a:endParaRPr lang="en-US" dirty="0"/>
          </a:p>
          <a:p>
            <a:r>
              <a:rPr lang="en-US" dirty="0"/>
              <a:t>These are all simple steps and works best when you start the process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p>
          <a:p>
            <a:r>
              <a:rPr lang="en-US" dirty="0"/>
              <a:t> </a:t>
            </a:r>
          </a:p>
          <a:p>
            <a:r>
              <a:rPr lang="en-US" dirty="0"/>
              <a:t>And finally, make sure that you stay updated. </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11</a:t>
            </a:fld>
            <a:endParaRPr lang="en-US"/>
          </a:p>
        </p:txBody>
      </p:sp>
    </p:spTree>
    <p:extLst>
      <p:ext uri="{BB962C8B-B14F-4D97-AF65-F5344CB8AC3E}">
        <p14:creationId xmlns:p14="http://schemas.microsoft.com/office/powerpoint/2010/main" val="2056456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ways to stay connected to the Gilman Program for program updates and information.  The Gilman YouTube channel has videos from previous recipients, as well as instructional videos on things such as uploading transcripts and navigating the application site.  </a:t>
            </a:r>
          </a:p>
          <a:p>
            <a:endParaRPr lang="en-US" dirty="0"/>
          </a:p>
          <a:p>
            <a:r>
              <a:rPr lang="en-US" dirty="0"/>
              <a:t>The program has </a:t>
            </a:r>
            <a:r>
              <a:rPr lang="en-US" b="1" dirty="0"/>
              <a:t>informational, live webinars </a:t>
            </a:r>
            <a:r>
              <a:rPr lang="en-US" dirty="0"/>
              <a:t>on Meeting Gilman Alumni as well as information for advisors. </a:t>
            </a:r>
          </a:p>
          <a:p>
            <a:endParaRPr lang="en-US" dirty="0"/>
          </a:p>
          <a:p>
            <a:r>
              <a:rPr lang="en-US" b="1" dirty="0"/>
              <a:t>Subscribe to the applicant e-newsletters</a:t>
            </a:r>
            <a:r>
              <a:rPr lang="en-US" dirty="0"/>
              <a:t>, a four-volume series during the application cycle, that provides tips and resources.</a:t>
            </a:r>
          </a:p>
          <a:p>
            <a:endParaRPr lang="en-US" dirty="0"/>
          </a:p>
          <a:p>
            <a:r>
              <a:rPr lang="en-US" dirty="0"/>
              <a:t>You can also check out the Gilman Global Experience Blog, which is written by Gilman scholars while they are abroad, allowing you to see what it’s like to study abroad.</a:t>
            </a:r>
          </a:p>
          <a:p>
            <a:endParaRPr lang="en-US" dirty="0"/>
          </a:p>
          <a:p>
            <a:r>
              <a:rPr lang="en-US" dirty="0"/>
              <a:t>Or simply search #</a:t>
            </a:r>
            <a:r>
              <a:rPr lang="en-US" dirty="0" err="1"/>
              <a:t>gilmanscholarship</a:t>
            </a:r>
            <a:r>
              <a:rPr lang="en-US" dirty="0"/>
              <a:t> to see more!</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12</a:t>
            </a:fld>
            <a:endParaRPr lang="en-US"/>
          </a:p>
        </p:txBody>
      </p:sp>
    </p:spTree>
    <p:extLst>
      <p:ext uri="{BB962C8B-B14F-4D97-AF65-F5344CB8AC3E}">
        <p14:creationId xmlns:p14="http://schemas.microsoft.com/office/powerpoint/2010/main" val="232898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are also many</a:t>
            </a:r>
            <a:r>
              <a:rPr lang="en-US" baseline="0" dirty="0"/>
              <a:t> </a:t>
            </a:r>
            <a:r>
              <a:rPr lang="en-US" dirty="0"/>
              <a:t>other resources available to you as you search for study abroad scholarships. There are resources available on the Gilman website as well as www.studyabroad.state.gov, which is an online searchable database of various study abroad scholarships. The USA Study Abroad Office website also has resources for additional opportunities</a:t>
            </a:r>
            <a:r>
              <a:rPr lang="en-US" baseline="0" dirty="0"/>
              <a:t> including the Critical Language Scholarship, the Boren Award for International Study, Project GO, the Fulbright U.S. Student Program, and many others.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13</a:t>
            </a:fld>
            <a:endParaRPr lang="en-US"/>
          </a:p>
        </p:txBody>
      </p:sp>
    </p:spTree>
    <p:extLst>
      <p:ext uri="{BB962C8B-B14F-4D97-AF65-F5344CB8AC3E}">
        <p14:creationId xmlns:p14="http://schemas.microsoft.com/office/powerpoint/2010/main" val="176686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are also many</a:t>
            </a:r>
            <a:r>
              <a:rPr lang="en-US" baseline="0" dirty="0"/>
              <a:t> </a:t>
            </a:r>
            <a:r>
              <a:rPr lang="en-US" dirty="0"/>
              <a:t>other resources available to you as you search for study abroad scholarships. There are resources available on the Gilman website as well as www.studyabroad.state.gov, which is an online searchable database of various study abroad scholarships. The USA Study Abroad Office website also has resources for additional opportunities</a:t>
            </a:r>
            <a:r>
              <a:rPr lang="en-US" baseline="0" dirty="0"/>
              <a:t> including the Critical Language Scholarship, the Boren Award for International Study, Project GO, the Fulbright U.S. Student Program, and many others.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14</a:t>
            </a:fld>
            <a:endParaRPr lang="en-US"/>
          </a:p>
        </p:txBody>
      </p:sp>
    </p:spTree>
    <p:extLst>
      <p:ext uri="{BB962C8B-B14F-4D97-AF65-F5344CB8AC3E}">
        <p14:creationId xmlns:p14="http://schemas.microsoft.com/office/powerpoint/2010/main" val="225481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Gilman Scholarship is sponsored by the Bureau</a:t>
            </a:r>
            <a:r>
              <a:rPr lang="en-US" baseline="0" dirty="0"/>
              <a:t> of Educational &amp; Cultural Affairs, or ECA, in the U.S. Department of State.</a:t>
            </a:r>
          </a:p>
          <a:p>
            <a:endParaRPr lang="en-US" baseline="0" dirty="0"/>
          </a:p>
          <a:p>
            <a:r>
              <a:rPr lang="en-US" b="1" dirty="0"/>
              <a:t>ECA </a:t>
            </a:r>
            <a:r>
              <a:rPr lang="en-US" dirty="0"/>
              <a:t>leads a wide range of academic, professional, and cultural exchanges that include approximately 40,000 participants annually, with the goal of increasing mutual understanding and respect between the people of the United States and the people of other countries. </a:t>
            </a:r>
          </a:p>
          <a:p>
            <a:endParaRPr lang="en-US" dirty="0"/>
          </a:p>
          <a:p>
            <a:r>
              <a:rPr lang="en-US" b="1" dirty="0"/>
              <a:t>ECA’s goal is</a:t>
            </a:r>
            <a:r>
              <a:rPr lang="en-US" dirty="0"/>
              <a:t> to promote mutual understanding between the people of the United States and the people of other countries, and they do so by facilitating opportunities of academic, professional, athletic, and other cultural exchange. </a:t>
            </a:r>
          </a:p>
          <a:p>
            <a:r>
              <a:rPr lang="en-US" dirty="0"/>
              <a:t> </a:t>
            </a:r>
          </a:p>
          <a:p>
            <a:r>
              <a:rPr lang="en-US" b="1" dirty="0"/>
              <a:t>The Gilman Scholarship is just one</a:t>
            </a:r>
            <a:r>
              <a:rPr lang="en-US" dirty="0"/>
              <a:t> of the many programs sponsored by the ECA, </a:t>
            </a:r>
            <a:r>
              <a:rPr lang="en-US" b="1" dirty="0"/>
              <a:t>and Gilman Scholars become a part of a network of approximately 40,000 people</a:t>
            </a:r>
            <a:r>
              <a:rPr lang="en-US" dirty="0"/>
              <a:t> who participate in ECA programs every year. </a:t>
            </a:r>
          </a:p>
          <a:p>
            <a:r>
              <a:rPr lang="en-US" dirty="0"/>
              <a:t> </a:t>
            </a:r>
          </a:p>
          <a:p>
            <a:r>
              <a:rPr lang="en-US" dirty="0"/>
              <a:t>You can learn more about ECA and the variety of opportunities they support by visiting their website: exchanges.state.gov</a:t>
            </a:r>
          </a:p>
          <a:p>
            <a:endParaRPr lang="en-US" dirty="0"/>
          </a:p>
          <a:p>
            <a:r>
              <a:rPr lang="en-US" dirty="0"/>
              <a:t>The Gilman Scholarship is</a:t>
            </a:r>
            <a:r>
              <a:rPr lang="en-US" baseline="0" dirty="0"/>
              <a:t> a program within the Bureau’s Office of U.S. Study Abroad. The U.S. Study Abroad Office is committed to shaping and sustaining a more peaceful, prosperous and just world by increasing and diversifying participation in study abroad. We encourage you to visit the new USA Study Abroad website at studyabroad.state.gov and access the many resources they have available, such as travel health and safety information, student mobility data, country and regional profiles, and study abroad program information.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2</a:t>
            </a:fld>
            <a:endParaRPr lang="en-US"/>
          </a:p>
        </p:txBody>
      </p:sp>
    </p:spTree>
    <p:extLst>
      <p:ext uri="{BB962C8B-B14F-4D97-AF65-F5344CB8AC3E}">
        <p14:creationId xmlns:p14="http://schemas.microsoft.com/office/powerpoint/2010/main" val="22734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By supporting undergraduate students who have high financial need, the program has been successful in supporting students who have been historically underrepresented in education abroad, including but not limited to first-generation college students, students in STEM fields, ethnic minority students, students with disabilities, students attending HBCUs or other minority-serving institutions, students attending community colleges, and students coming from U.S. states with less study abroad participation.</a:t>
            </a:r>
            <a:br>
              <a:rPr lang="en-US" dirty="0"/>
            </a:br>
            <a:endParaRPr lang="en-US" dirty="0"/>
          </a:p>
          <a:p>
            <a:pPr defTabSz="931774">
              <a:defRPr/>
            </a:pPr>
            <a:r>
              <a:rPr lang="en-US" dirty="0"/>
              <a:t>Since the program’s inception in 2001, more than 25,000 bright, ambitious, and diverse American students have received a Gilman Scholarship to study or intern in more than 140 countries and hail from more than 1,200 universities across the nation. The Gilman Program engages with public and private-sector partners to increase participation. </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3</a:t>
            </a:fld>
            <a:endParaRPr lang="en-US"/>
          </a:p>
        </p:txBody>
      </p:sp>
    </p:spTree>
    <p:extLst>
      <p:ext uri="{BB962C8B-B14F-4D97-AF65-F5344CB8AC3E}">
        <p14:creationId xmlns:p14="http://schemas.microsoft.com/office/powerpoint/2010/main" val="54650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Recipients of the scholarship can </a:t>
            </a:r>
            <a:r>
              <a:rPr lang="en-US" b="1" dirty="0"/>
              <a:t>receive up to $5,000</a:t>
            </a:r>
            <a:r>
              <a:rPr lang="en-US" dirty="0"/>
              <a:t> to use towards program costs, such as tuition, fees, room/board, meals, transportation and passport and visa costs.</a:t>
            </a:r>
          </a:p>
          <a:p>
            <a:endParaRPr lang="en-US" dirty="0"/>
          </a:p>
          <a:p>
            <a:r>
              <a:rPr lang="en-US" dirty="0"/>
              <a:t>Award amounts will </a:t>
            </a:r>
            <a:r>
              <a:rPr lang="en-US" b="1" dirty="0"/>
              <a:t>vary depending on the length of study, student need, and the selection process.</a:t>
            </a:r>
          </a:p>
          <a:p>
            <a:endParaRPr lang="en-US" dirty="0"/>
          </a:p>
          <a:p>
            <a:r>
              <a:rPr lang="en-US" dirty="0"/>
              <a:t>Students can apply the scholarship toward a fall, spring, summer or academic year term program.</a:t>
            </a:r>
          </a:p>
          <a:p>
            <a:endParaRPr lang="en-US" dirty="0"/>
          </a:p>
          <a:p>
            <a:pPr defTabSz="950969">
              <a:defRPr/>
            </a:pPr>
            <a:r>
              <a:rPr lang="en-US" dirty="0">
                <a:solidFill>
                  <a:prstClr val="black"/>
                </a:solidFill>
              </a:rPr>
              <a:t>The Gilman Program is often asked, “what are the chances of me receiving a scholarship?”  Generally </a:t>
            </a:r>
            <a:r>
              <a:rPr lang="en-US" b="1" dirty="0">
                <a:solidFill>
                  <a:prstClr val="black"/>
                </a:solidFill>
              </a:rPr>
              <a:t>1 in 4 students are awarded</a:t>
            </a:r>
            <a:r>
              <a:rPr lang="en-US" dirty="0">
                <a:solidFill>
                  <a:prstClr val="black"/>
                </a:solidFill>
              </a:rPr>
              <a:t>.  Keep in mind that may fluctuate with the number of applicants and awards we have every year, but that’s a fairly consistent ratio. Which means, this is a </a:t>
            </a:r>
            <a:r>
              <a:rPr lang="en-US" b="1" dirty="0">
                <a:solidFill>
                  <a:prstClr val="black"/>
                </a:solidFill>
              </a:rPr>
              <a:t>competitive, yet attainable scholarship for many students</a:t>
            </a:r>
            <a:r>
              <a:rPr lang="en-US" dirty="0">
                <a:solidFill>
                  <a:prstClr val="black"/>
                </a:solidFill>
              </a:rPr>
              <a:t>! </a:t>
            </a:r>
          </a:p>
          <a:p>
            <a:pPr defTabSz="950969">
              <a:defRPr/>
            </a:pPr>
            <a:endParaRPr lang="en-US" dirty="0">
              <a:solidFill>
                <a:prstClr val="black"/>
              </a:solidFill>
            </a:endParaRPr>
          </a:p>
          <a:p>
            <a:pPr defTabSz="950969">
              <a:defRPr/>
            </a:pPr>
            <a:r>
              <a:rPr lang="en-US" dirty="0"/>
              <a:t>If selected for a Gilman Scholarship, recipients will utilize the password protected and secure Gilman Recipient Portal to input all fund distribution information. Recipients of the Gilman Scholarship will never be contacted by phone or email to provide personal bank information.</a:t>
            </a:r>
          </a:p>
          <a:p>
            <a:pPr defTabSz="950969">
              <a:defRPr/>
            </a:pPr>
            <a:endParaRPr lang="en-US" dirty="0"/>
          </a:p>
          <a:p>
            <a:r>
              <a:rPr lang="en-US" dirty="0"/>
              <a:t>Applicants who are studying a critical need language while abroad in a country in which the language is predominantly spoken</a:t>
            </a:r>
            <a:r>
              <a:rPr lang="en-US" b="1" dirty="0"/>
              <a:t> </a:t>
            </a:r>
            <a:r>
              <a:rPr lang="en-US" dirty="0"/>
              <a:t>can apply for a supplemental award of up to $3,000, for a combined total of $8,000</a:t>
            </a:r>
            <a:r>
              <a:rPr lang="en-US" b="1" dirty="0"/>
              <a:t>.</a:t>
            </a:r>
            <a:r>
              <a:rPr lang="en-US" dirty="0"/>
              <a:t> This award is competitive and offered to a limited number of Gilman scholars each year. </a:t>
            </a:r>
          </a:p>
          <a:p>
            <a:endParaRPr lang="en-US" dirty="0"/>
          </a:p>
          <a:p>
            <a:r>
              <a:rPr lang="en-US" dirty="0"/>
              <a:t>In addition to receiving additional funds for language study, students who are awarded the Critical Need Language Award and complete their Gilman Scholarship requirements will be offered the opportunity to take the ACTFL Oral Proficiency Interview (OPI). This test and the results will serve as both an evaluation measure of the award and as a credential for the award recipient. </a:t>
            </a:r>
            <a:endParaRPr lang="en-US" sz="1000" dirty="0">
              <a:solidFill>
                <a:prstClr val="black"/>
              </a:solidFill>
            </a:endParaRPr>
          </a:p>
          <a:p>
            <a:pPr defTabSz="950969">
              <a:defRPr/>
            </a:pPr>
            <a:endParaRPr lang="en-US" dirty="0">
              <a:solidFill>
                <a:prstClr val="black"/>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4</a:t>
            </a:fld>
            <a:endParaRPr lang="en-US"/>
          </a:p>
        </p:txBody>
      </p:sp>
    </p:spTree>
    <p:extLst>
      <p:ext uri="{BB962C8B-B14F-4D97-AF65-F5344CB8AC3E}">
        <p14:creationId xmlns:p14="http://schemas.microsoft.com/office/powerpoint/2010/main" val="414129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To be eligible for a Gilman Scholarship, an applicant must:​</a:t>
            </a:r>
          </a:p>
          <a:p>
            <a:pPr marL="174708" indent="-174708" fontAlgn="base">
              <a:buFont typeface="Arial" panose="020B0604020202020204" pitchFamily="34" charset="0"/>
              <a:buChar char="•"/>
            </a:pPr>
            <a:r>
              <a:rPr lang="en-US" dirty="0"/>
              <a:t>Be a citizen of the United States; ​</a:t>
            </a:r>
          </a:p>
          <a:p>
            <a:pPr marL="174708" indent="-174708" fontAlgn="base">
              <a:buFont typeface="Arial" panose="020B0604020202020204" pitchFamily="34" charset="0"/>
              <a:buChar char="•"/>
            </a:pPr>
            <a:r>
              <a:rPr lang="en-US" dirty="0"/>
              <a:t>Be an undergraduate student in good standing at an accredited institution of higher education in the United States (including both two-year and four-year institutions);​</a:t>
            </a:r>
          </a:p>
          <a:p>
            <a:pPr marL="174708" indent="-174708" fontAlgn="base">
              <a:buFont typeface="Arial" panose="020B0604020202020204" pitchFamily="34" charset="0"/>
              <a:buChar char="•"/>
            </a:pPr>
            <a:r>
              <a:rPr lang="en-US" dirty="0"/>
              <a:t>Be receiving a Federal Pell Grant or provide proof that he/she will be receiving a Pell Grant during the term of his/her study abroad program or internship;​</a:t>
            </a:r>
          </a:p>
          <a:p>
            <a:pPr marL="174708" indent="-174708" fontAlgn="base">
              <a:buFont typeface="Arial" panose="020B0604020202020204" pitchFamily="34" charset="0"/>
              <a:buChar char="•"/>
            </a:pPr>
            <a:r>
              <a:rPr lang="en-US" dirty="0"/>
              <a:t>Be in the process of applying to, or accepted for, a study abroad or internship program of at least two weeks for community college students and three weeks for students from four-year institutions, in a single country and eligible for credit from the student's home institution. Proof of program acceptance is required prior to award disbursement;​</a:t>
            </a:r>
          </a:p>
          <a:p>
            <a:pPr marL="174708" indent="-174708" fontAlgn="base">
              <a:buFont typeface="Arial" panose="020B0604020202020204" pitchFamily="34" charset="0"/>
              <a:buChar char="•"/>
            </a:pPr>
            <a:r>
              <a:rPr lang="en-US" dirty="0"/>
              <a:t>Be proposing to study in a country with a level 1 or 2 travel advisory from the U.S. Department of State, the full list of which is available at travel.state.gov. Certain areas within these countries may be designated within the Travel Advisory as either “Do not travel to” (Level 4) or “Reconsider travel to” (Level 3) locations, as such; students will not be allowed to travel to these areas. Students are not eligible to apply for programs in a country with an overall Level 3 or 4 Travel Advisory. Should a Travel Advisory change to a Level 3 or 4 after the student has been granted the award, the student’s scholarship status will be examined under the strict guidance of the U.S. Department of State, the directive of the updated Travel Advisory, and the recipient’s U.S. home institution. In determining a grantee’s status, the Gilman Program, under the direction of the U.S. Department of State, is the final decision making authority regarding the continuation of a student’s participation as a grantee of the Gilman Program.​</a:t>
            </a:r>
          </a:p>
          <a:p>
            <a:pPr rtl="0" fontAlgn="base"/>
            <a:r>
              <a:rPr lang="en-US" dirty="0"/>
              <a:t>​</a:t>
            </a:r>
          </a:p>
          <a:p>
            <a:pPr rtl="0" fontAlgn="base"/>
            <a:r>
              <a:rPr lang="en-US" dirty="0"/>
              <a:t>​</a:t>
            </a:r>
          </a:p>
          <a:p>
            <a:pPr rtl="0" fontAlgn="base"/>
            <a:r>
              <a:rPr lang="en-US" b="1" dirty="0"/>
              <a:t>Note:</a:t>
            </a:r>
            <a:r>
              <a:rPr lang="en-US" dirty="0"/>
              <a:t> Gilman Scholarship recipients can only receive the scholarship once. If a student previously declined the Gilman Scholarship, they are welcome to re-apply, as long as they still meet all eligibility requirements as listed above.</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5</a:t>
            </a:fld>
            <a:endParaRPr lang="en-US"/>
          </a:p>
        </p:txBody>
      </p:sp>
    </p:spTree>
    <p:extLst>
      <p:ext uri="{BB962C8B-B14F-4D97-AF65-F5344CB8AC3E}">
        <p14:creationId xmlns:p14="http://schemas.microsoft.com/office/powerpoint/2010/main" val="6560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The entire application process is conducted online. The online application asks for program details and two essays, and also requires undergraduate transcripts. </a:t>
            </a:r>
            <a:r>
              <a:rPr lang="en-US" b="1" dirty="0"/>
              <a:t>The Gilman Program requires transcripts for applicants’ current institution and transcripts from any previous institutions attended. </a:t>
            </a:r>
            <a:r>
              <a:rPr lang="en-US" dirty="0"/>
              <a:t>​</a:t>
            </a:r>
          </a:p>
          <a:p>
            <a:pPr rtl="0" fontAlgn="base"/>
            <a:r>
              <a:rPr lang="en-US" dirty="0"/>
              <a:t>​</a:t>
            </a:r>
          </a:p>
          <a:p>
            <a:pPr rtl="0" fontAlgn="base"/>
            <a:r>
              <a:rPr lang="en-US" dirty="0"/>
              <a:t>The application also requires applicants select a </a:t>
            </a:r>
            <a:r>
              <a:rPr lang="en-US" b="1" dirty="0"/>
              <a:t>study abroad advisor and a financial aid advisor</a:t>
            </a:r>
            <a:r>
              <a:rPr lang="en-US" dirty="0"/>
              <a:t> within the application. Advisors can register for an account to be added to the application system by going to gilmanscholarship.org/advisors and following the directions there.</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6</a:t>
            </a:fld>
            <a:endParaRPr lang="en-US"/>
          </a:p>
        </p:txBody>
      </p:sp>
    </p:spTree>
    <p:extLst>
      <p:ext uri="{BB962C8B-B14F-4D97-AF65-F5344CB8AC3E}">
        <p14:creationId xmlns:p14="http://schemas.microsoft.com/office/powerpoint/2010/main" val="63251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In addition to indicating home institution, certifying advisors, and abroad program information in your Gilman application, you must submit two essays.  These are </a:t>
            </a:r>
            <a:r>
              <a:rPr lang="en-US" b="1" dirty="0"/>
              <a:t>essential components </a:t>
            </a:r>
            <a:r>
              <a:rPr lang="en-US" dirty="0"/>
              <a:t>of your Gilman application.  Each essay is a maximum of </a:t>
            </a:r>
            <a:r>
              <a:rPr lang="en-US" b="1" dirty="0"/>
              <a:t>7,000 characters</a:t>
            </a:r>
            <a:r>
              <a:rPr lang="en-US" dirty="0"/>
              <a:t>, which is roughly about a page and a half.  The essays are important because Selection Panelists, advisors and administrators at U.S. campuses, review these applications and this is their </a:t>
            </a:r>
            <a:r>
              <a:rPr lang="en-US" b="1" dirty="0"/>
              <a:t>only way of getting to know who you are and reasons for studying abroad</a:t>
            </a:r>
            <a:r>
              <a:rPr lang="en-US" dirty="0"/>
              <a:t>. In the application, the Gilman Program provides prompts for each essay – questions that you should consider answering in your essays.​</a:t>
            </a:r>
          </a:p>
          <a:p>
            <a:pPr rtl="0" fontAlgn="base"/>
            <a:r>
              <a:rPr lang="en-US" dirty="0"/>
              <a:t>​</a:t>
            </a:r>
          </a:p>
          <a:p>
            <a:pPr rtl="0" fontAlgn="base"/>
            <a:r>
              <a:rPr lang="en-US" dirty="0"/>
              <a:t>The</a:t>
            </a:r>
            <a:r>
              <a:rPr lang="en-US" b="1" dirty="0"/>
              <a:t> Statement of Purpose </a:t>
            </a:r>
            <a:r>
              <a:rPr lang="en-US" dirty="0"/>
              <a:t>essay is essentially a </a:t>
            </a:r>
            <a:r>
              <a:rPr lang="en-US" b="1" dirty="0"/>
              <a:t>personal interview on paper</a:t>
            </a:r>
            <a:r>
              <a:rPr lang="en-US" dirty="0"/>
              <a:t>.  You should talk about the </a:t>
            </a:r>
            <a:r>
              <a:rPr lang="en-US" b="1" dirty="0"/>
              <a:t>impact of study abroad on your academic goals, professional goals and personal growth</a:t>
            </a:r>
            <a:r>
              <a:rPr lang="en-US" dirty="0"/>
              <a:t>, as well as how the Gilman Scholarship can help you accomplish these goals.  You should also touch upon what </a:t>
            </a:r>
            <a:r>
              <a:rPr lang="en-US" b="1" dirty="0"/>
              <a:t>inspired you to study abroad </a:t>
            </a:r>
            <a:r>
              <a:rPr lang="en-US" dirty="0"/>
              <a:t>and what </a:t>
            </a:r>
            <a:r>
              <a:rPr lang="en-US" b="1" dirty="0"/>
              <a:t>challenges you have faced</a:t>
            </a:r>
            <a:r>
              <a:rPr lang="en-US" dirty="0"/>
              <a:t> in studying abroad, such as family conflict, work obligations, health or disabilities. All students applying to the Gilman Program have financial need, so you may speak of this, but elaborate on other challenges you may face in addition to that.</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7</a:t>
            </a:fld>
            <a:endParaRPr lang="en-US"/>
          </a:p>
        </p:txBody>
      </p:sp>
    </p:spTree>
    <p:extLst>
      <p:ext uri="{BB962C8B-B14F-4D97-AF65-F5344CB8AC3E}">
        <p14:creationId xmlns:p14="http://schemas.microsoft.com/office/powerpoint/2010/main" val="272151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The Gilman Program and the program sponsors at the U.S. Department of State </a:t>
            </a:r>
            <a:r>
              <a:rPr lang="en-US" b="1" dirty="0"/>
              <a:t>value the multiplier effect this program </a:t>
            </a:r>
            <a:r>
              <a:rPr lang="en-US" dirty="0"/>
              <a:t>can have on U.S. campuses and communities.  Therefore, the </a:t>
            </a:r>
            <a:r>
              <a:rPr lang="en-US" b="1" dirty="0"/>
              <a:t>Follow-on Service Project </a:t>
            </a:r>
            <a:r>
              <a:rPr lang="en-US" dirty="0"/>
              <a:t>proposal essay requires you to </a:t>
            </a:r>
            <a:r>
              <a:rPr lang="en-US" b="1" dirty="0"/>
              <a:t>design a project to promote the Gilman Scholarship</a:t>
            </a:r>
            <a:r>
              <a:rPr lang="en-US" dirty="0"/>
              <a:t>.  In this essay, students are asked to map out a potential project for them to complete upon their return to the U.S. that will encourage others to study or intern abroad and spread awareness of the Gilman Scholarship.  The project can be </a:t>
            </a:r>
            <a:r>
              <a:rPr lang="en-US" b="1" dirty="0"/>
              <a:t>completed on their home campus or in their local community</a:t>
            </a:r>
            <a:r>
              <a:rPr lang="en-US" dirty="0"/>
              <a:t>, and it must be completed </a:t>
            </a:r>
            <a:r>
              <a:rPr lang="en-US" b="1" dirty="0"/>
              <a:t>within 6 months</a:t>
            </a:r>
            <a:r>
              <a:rPr lang="en-US" dirty="0"/>
              <a:t> of their return to the U.S. ​</a:t>
            </a:r>
          </a:p>
          <a:p>
            <a:pPr rtl="0" fontAlgn="base"/>
            <a:r>
              <a:rPr lang="en-US" dirty="0"/>
              <a:t>​</a:t>
            </a:r>
          </a:p>
          <a:p>
            <a:pPr rtl="0" fontAlgn="base"/>
            <a:r>
              <a:rPr lang="en-US" dirty="0"/>
              <a:t>Key aspects to this essay are the </a:t>
            </a:r>
            <a:r>
              <a:rPr lang="en-US" b="1" dirty="0"/>
              <a:t>creativity and feasibility</a:t>
            </a:r>
            <a:r>
              <a:rPr lang="en-US" dirty="0"/>
              <a:t>.  The Gilman Program advises students to use activities &amp; organizations that they are already involved in as inspiration (student clubs, academic departments) and can therefore begin discussion of their project with key contacts, even prior to being awarded the scholarship.  We also ask students to consider their audience, tools and timeline when proposing a project for the Gilman Scholarship application.</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8</a:t>
            </a:fld>
            <a:endParaRPr lang="en-US"/>
          </a:p>
        </p:txBody>
      </p:sp>
    </p:spTree>
    <p:extLst>
      <p:ext uri="{BB962C8B-B14F-4D97-AF65-F5344CB8AC3E}">
        <p14:creationId xmlns:p14="http://schemas.microsoft.com/office/powerpoint/2010/main" val="244691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As explained earlier, applicants who are studying a critical need language while abroad in a country in which the language is predominately spoken have the option to be considered for the Critical Need Language Award, for a total award of $8,000. This award is competitive and offered to a limited number of students each year. To be considered for the Critical Need Language Award, a brief additional essay is required and can be submitted in the same Gilman application. </a:t>
            </a:r>
          </a:p>
          <a:p>
            <a:pPr rtl="0" fontAlgn="base"/>
            <a:endParaRPr lang="en-US" dirty="0"/>
          </a:p>
          <a:p>
            <a:pPr rtl="0" fontAlgn="base"/>
            <a:r>
              <a:rPr lang="en-US" dirty="0"/>
              <a:t>Some key points to keep in mind are:​</a:t>
            </a:r>
          </a:p>
          <a:p>
            <a:pPr marL="174708" indent="-174708" fontAlgn="base">
              <a:buFont typeface="Arial" panose="020B0604020202020204" pitchFamily="34" charset="0"/>
              <a:buChar char="•"/>
            </a:pPr>
            <a:r>
              <a:rPr lang="en-US" dirty="0"/>
              <a:t>Be sure that the language you are studying while abroad is considered a Critical Need Language by the U.S. Department of State. You can see the list of Critical Need Languages at gilmanscholarship.org. Any other language study is not eligible for the Critical Need Language Award.​</a:t>
            </a:r>
          </a:p>
          <a:p>
            <a:pPr marL="174708" indent="-174708" fontAlgn="base">
              <a:buFont typeface="Arial" panose="020B0604020202020204" pitchFamily="34" charset="0"/>
              <a:buChar char="•"/>
            </a:pPr>
            <a:r>
              <a:rPr lang="en-US" dirty="0"/>
              <a:t>Be sure that you are studying the Critical Need Language in a country where it is predominately spoken. ​</a:t>
            </a:r>
          </a:p>
          <a:p>
            <a:pPr marL="174708" indent="-174708" fontAlgn="base">
              <a:buFont typeface="Arial" panose="020B0604020202020204" pitchFamily="34" charset="0"/>
              <a:buChar char="•"/>
            </a:pPr>
            <a:r>
              <a:rPr lang="en-US" dirty="0"/>
              <a:t>Explain the level of intensity of your critical need language study while abroad, how studying this language will further your academic and career goals, what your motivations are for learning or improving your language proficiency, and how you intend to improve your language skills while studying abroad. </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9</a:t>
            </a:fld>
            <a:endParaRPr lang="en-US"/>
          </a:p>
        </p:txBody>
      </p:sp>
    </p:spTree>
    <p:extLst>
      <p:ext uri="{BB962C8B-B14F-4D97-AF65-F5344CB8AC3E}">
        <p14:creationId xmlns:p14="http://schemas.microsoft.com/office/powerpoint/2010/main" val="206243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B67D-509A-49E7-818D-305F9E2D7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7D44A-E7FD-4BD0-8EEB-42629FA41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B239CD-BB78-49AE-80E2-B6806D16A3F0}"/>
              </a:ext>
            </a:extLst>
          </p:cNvPr>
          <p:cNvSpPr>
            <a:spLocks noGrp="1"/>
          </p:cNvSpPr>
          <p:nvPr>
            <p:ph type="dt" sz="half" idx="10"/>
          </p:nvPr>
        </p:nvSpPr>
        <p:spPr/>
        <p:txBody>
          <a:bodyPr/>
          <a:lstStyle/>
          <a:p>
            <a:fld id="{B2A7F264-3E3A-4237-ACC2-B885ED7333D1}" type="datetimeFigureOut">
              <a:rPr lang="en-US" smtClean="0"/>
              <a:t>9/12/2018</a:t>
            </a:fld>
            <a:endParaRPr lang="en-US"/>
          </a:p>
        </p:txBody>
      </p:sp>
      <p:sp>
        <p:nvSpPr>
          <p:cNvPr id="5" name="Footer Placeholder 4">
            <a:extLst>
              <a:ext uri="{FF2B5EF4-FFF2-40B4-BE49-F238E27FC236}">
                <a16:creationId xmlns:a16="http://schemas.microsoft.com/office/drawing/2014/main" id="{EDB2F9C4-3164-485B-B96F-D5AA671D6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F5C4C-CB0F-4260-A6CF-05AAA63043D1}"/>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65460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3E6E-A5BA-4510-A98B-E5DC15D9E9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410C98-6758-4971-8F5F-58477D88B6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6A38B-3D6B-4148-9C8E-8C4DFF3B2CE0}"/>
              </a:ext>
            </a:extLst>
          </p:cNvPr>
          <p:cNvSpPr>
            <a:spLocks noGrp="1"/>
          </p:cNvSpPr>
          <p:nvPr>
            <p:ph type="dt" sz="half" idx="10"/>
          </p:nvPr>
        </p:nvSpPr>
        <p:spPr/>
        <p:txBody>
          <a:bodyPr/>
          <a:lstStyle/>
          <a:p>
            <a:fld id="{B2A7F264-3E3A-4237-ACC2-B885ED7333D1}" type="datetimeFigureOut">
              <a:rPr lang="en-US" smtClean="0"/>
              <a:t>9/12/2018</a:t>
            </a:fld>
            <a:endParaRPr lang="en-US"/>
          </a:p>
        </p:txBody>
      </p:sp>
      <p:sp>
        <p:nvSpPr>
          <p:cNvPr id="5" name="Footer Placeholder 4">
            <a:extLst>
              <a:ext uri="{FF2B5EF4-FFF2-40B4-BE49-F238E27FC236}">
                <a16:creationId xmlns:a16="http://schemas.microsoft.com/office/drawing/2014/main" id="{9C075533-CD1B-491A-BAB5-80270837D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BD8D4-C860-40AF-BF17-C836FF71F0CA}"/>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423857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A49D2-1BD8-4781-926B-EBEDB1205A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956EB6-20C5-483F-889F-4103CEC509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D2345-91A0-4F75-90FA-1D7081EFB3BB}"/>
              </a:ext>
            </a:extLst>
          </p:cNvPr>
          <p:cNvSpPr>
            <a:spLocks noGrp="1"/>
          </p:cNvSpPr>
          <p:nvPr>
            <p:ph type="dt" sz="half" idx="10"/>
          </p:nvPr>
        </p:nvSpPr>
        <p:spPr/>
        <p:txBody>
          <a:bodyPr/>
          <a:lstStyle/>
          <a:p>
            <a:fld id="{B2A7F264-3E3A-4237-ACC2-B885ED7333D1}" type="datetimeFigureOut">
              <a:rPr lang="en-US" smtClean="0"/>
              <a:t>9/12/2018</a:t>
            </a:fld>
            <a:endParaRPr lang="en-US"/>
          </a:p>
        </p:txBody>
      </p:sp>
      <p:sp>
        <p:nvSpPr>
          <p:cNvPr id="5" name="Footer Placeholder 4">
            <a:extLst>
              <a:ext uri="{FF2B5EF4-FFF2-40B4-BE49-F238E27FC236}">
                <a16:creationId xmlns:a16="http://schemas.microsoft.com/office/drawing/2014/main" id="{FA7468A6-87ED-4D98-9762-465F2AFAB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FC0FE-70C6-4FB1-AD3C-B2F9D14F35E0}"/>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50318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419F-AD8D-4BA9-95C4-9049627F0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5C68A-61EF-49EB-ADAB-368249973A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77B11-DB07-4B57-B8F9-1714601C3B8D}"/>
              </a:ext>
            </a:extLst>
          </p:cNvPr>
          <p:cNvSpPr>
            <a:spLocks noGrp="1"/>
          </p:cNvSpPr>
          <p:nvPr>
            <p:ph type="dt" sz="half" idx="10"/>
          </p:nvPr>
        </p:nvSpPr>
        <p:spPr/>
        <p:txBody>
          <a:bodyPr/>
          <a:lstStyle/>
          <a:p>
            <a:fld id="{B2A7F264-3E3A-4237-ACC2-B885ED7333D1}" type="datetimeFigureOut">
              <a:rPr lang="en-US" smtClean="0"/>
              <a:t>9/12/2018</a:t>
            </a:fld>
            <a:endParaRPr lang="en-US"/>
          </a:p>
        </p:txBody>
      </p:sp>
      <p:sp>
        <p:nvSpPr>
          <p:cNvPr id="5" name="Footer Placeholder 4">
            <a:extLst>
              <a:ext uri="{FF2B5EF4-FFF2-40B4-BE49-F238E27FC236}">
                <a16:creationId xmlns:a16="http://schemas.microsoft.com/office/drawing/2014/main" id="{37C3BC9A-59D5-4DFC-A309-859DA3453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67152-C8C3-40A9-A4DB-5B3D1BB20769}"/>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9466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2182-4CFA-427F-B8F8-7A16DFDA3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56CB8A-CEFE-4237-8088-99C7F2AB0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A8213-71DB-45D8-B3A9-CA762C2D863C}"/>
              </a:ext>
            </a:extLst>
          </p:cNvPr>
          <p:cNvSpPr>
            <a:spLocks noGrp="1"/>
          </p:cNvSpPr>
          <p:nvPr>
            <p:ph type="dt" sz="half" idx="10"/>
          </p:nvPr>
        </p:nvSpPr>
        <p:spPr/>
        <p:txBody>
          <a:bodyPr/>
          <a:lstStyle/>
          <a:p>
            <a:fld id="{B2A7F264-3E3A-4237-ACC2-B885ED7333D1}" type="datetimeFigureOut">
              <a:rPr lang="en-US" smtClean="0"/>
              <a:t>9/12/2018</a:t>
            </a:fld>
            <a:endParaRPr lang="en-US"/>
          </a:p>
        </p:txBody>
      </p:sp>
      <p:sp>
        <p:nvSpPr>
          <p:cNvPr id="5" name="Footer Placeholder 4">
            <a:extLst>
              <a:ext uri="{FF2B5EF4-FFF2-40B4-BE49-F238E27FC236}">
                <a16:creationId xmlns:a16="http://schemas.microsoft.com/office/drawing/2014/main" id="{2F59094D-AEEB-4150-9F50-0D1CE6C8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A8B3A-B21C-48B9-AB82-53F53E2EBE8A}"/>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45261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8EDF-063C-4A84-AF2B-30A83FB01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E18ABA-839B-4B3F-8609-B96D197C08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101D1D-CC99-4A64-B0EB-1918DC37EE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0B9060-15CB-4D1D-9316-0CD7821A5174}"/>
              </a:ext>
            </a:extLst>
          </p:cNvPr>
          <p:cNvSpPr>
            <a:spLocks noGrp="1"/>
          </p:cNvSpPr>
          <p:nvPr>
            <p:ph type="dt" sz="half" idx="10"/>
          </p:nvPr>
        </p:nvSpPr>
        <p:spPr/>
        <p:txBody>
          <a:bodyPr/>
          <a:lstStyle/>
          <a:p>
            <a:fld id="{B2A7F264-3E3A-4237-ACC2-B885ED7333D1}" type="datetimeFigureOut">
              <a:rPr lang="en-US" smtClean="0"/>
              <a:t>9/12/2018</a:t>
            </a:fld>
            <a:endParaRPr lang="en-US"/>
          </a:p>
        </p:txBody>
      </p:sp>
      <p:sp>
        <p:nvSpPr>
          <p:cNvPr id="6" name="Footer Placeholder 5">
            <a:extLst>
              <a:ext uri="{FF2B5EF4-FFF2-40B4-BE49-F238E27FC236}">
                <a16:creationId xmlns:a16="http://schemas.microsoft.com/office/drawing/2014/main" id="{3F72BF0B-2051-49DF-92EA-431233966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3006CA-8361-454A-ACB3-83DB9C6F3AB6}"/>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390712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CCAC-72E5-45F5-8654-E9DFD21F82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A9BF31-05CA-4C6A-A002-B013A35913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FA4EE0-95D6-42B2-A3F6-33BC2E68E2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C59421-EB7A-4BA5-8937-EDA29150A7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6BA049-02CB-47FF-BC5B-71BC1C854F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1E8C19-B529-47C5-95D1-9FBB9E37B361}"/>
              </a:ext>
            </a:extLst>
          </p:cNvPr>
          <p:cNvSpPr>
            <a:spLocks noGrp="1"/>
          </p:cNvSpPr>
          <p:nvPr>
            <p:ph type="dt" sz="half" idx="10"/>
          </p:nvPr>
        </p:nvSpPr>
        <p:spPr/>
        <p:txBody>
          <a:bodyPr/>
          <a:lstStyle/>
          <a:p>
            <a:fld id="{B2A7F264-3E3A-4237-ACC2-B885ED7333D1}" type="datetimeFigureOut">
              <a:rPr lang="en-US" smtClean="0"/>
              <a:t>9/12/2018</a:t>
            </a:fld>
            <a:endParaRPr lang="en-US"/>
          </a:p>
        </p:txBody>
      </p:sp>
      <p:sp>
        <p:nvSpPr>
          <p:cNvPr id="8" name="Footer Placeholder 7">
            <a:extLst>
              <a:ext uri="{FF2B5EF4-FFF2-40B4-BE49-F238E27FC236}">
                <a16:creationId xmlns:a16="http://schemas.microsoft.com/office/drawing/2014/main" id="{F93D4FA9-1AC0-4968-B55A-B04BC26587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A0B51B-F577-4D2D-B523-9E30BA08D334}"/>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54863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D9DA-8808-4648-B07E-48141D4CDE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548A0D-1952-4C85-9C4C-41396CE2F4A2}"/>
              </a:ext>
            </a:extLst>
          </p:cNvPr>
          <p:cNvSpPr>
            <a:spLocks noGrp="1"/>
          </p:cNvSpPr>
          <p:nvPr>
            <p:ph type="dt" sz="half" idx="10"/>
          </p:nvPr>
        </p:nvSpPr>
        <p:spPr/>
        <p:txBody>
          <a:bodyPr/>
          <a:lstStyle/>
          <a:p>
            <a:fld id="{B2A7F264-3E3A-4237-ACC2-B885ED7333D1}" type="datetimeFigureOut">
              <a:rPr lang="en-US" smtClean="0"/>
              <a:t>9/12/2018</a:t>
            </a:fld>
            <a:endParaRPr lang="en-US"/>
          </a:p>
        </p:txBody>
      </p:sp>
      <p:sp>
        <p:nvSpPr>
          <p:cNvPr id="4" name="Footer Placeholder 3">
            <a:extLst>
              <a:ext uri="{FF2B5EF4-FFF2-40B4-BE49-F238E27FC236}">
                <a16:creationId xmlns:a16="http://schemas.microsoft.com/office/drawing/2014/main" id="{7371F230-8B31-4E06-A3F1-BDB75F316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8225-AB52-446C-9F35-65C78788D9E5}"/>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152467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09D49-BC5E-4275-912B-710D3A3370F7}"/>
              </a:ext>
            </a:extLst>
          </p:cNvPr>
          <p:cNvSpPr>
            <a:spLocks noGrp="1"/>
          </p:cNvSpPr>
          <p:nvPr>
            <p:ph type="dt" sz="half" idx="10"/>
          </p:nvPr>
        </p:nvSpPr>
        <p:spPr/>
        <p:txBody>
          <a:bodyPr/>
          <a:lstStyle/>
          <a:p>
            <a:fld id="{B2A7F264-3E3A-4237-ACC2-B885ED7333D1}" type="datetimeFigureOut">
              <a:rPr lang="en-US" smtClean="0"/>
              <a:t>9/12/2018</a:t>
            </a:fld>
            <a:endParaRPr lang="en-US"/>
          </a:p>
        </p:txBody>
      </p:sp>
      <p:sp>
        <p:nvSpPr>
          <p:cNvPr id="3" name="Footer Placeholder 2">
            <a:extLst>
              <a:ext uri="{FF2B5EF4-FFF2-40B4-BE49-F238E27FC236}">
                <a16:creationId xmlns:a16="http://schemas.microsoft.com/office/drawing/2014/main" id="{B7AF292F-8691-472D-8655-9488148F61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2D860D-A7A3-452A-90F0-E7DBDC999ABE}"/>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127262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423E-E1F1-45C2-94E0-2D047226B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701A9F-5303-40E5-A672-6E4EEB706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6AD17-9DFC-44FC-A8B2-9A840E7C0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95A2B0-54FE-4A8A-B119-415C54463589}"/>
              </a:ext>
            </a:extLst>
          </p:cNvPr>
          <p:cNvSpPr>
            <a:spLocks noGrp="1"/>
          </p:cNvSpPr>
          <p:nvPr>
            <p:ph type="dt" sz="half" idx="10"/>
          </p:nvPr>
        </p:nvSpPr>
        <p:spPr/>
        <p:txBody>
          <a:bodyPr/>
          <a:lstStyle/>
          <a:p>
            <a:fld id="{B2A7F264-3E3A-4237-ACC2-B885ED7333D1}" type="datetimeFigureOut">
              <a:rPr lang="en-US" smtClean="0"/>
              <a:t>9/12/2018</a:t>
            </a:fld>
            <a:endParaRPr lang="en-US"/>
          </a:p>
        </p:txBody>
      </p:sp>
      <p:sp>
        <p:nvSpPr>
          <p:cNvPr id="6" name="Footer Placeholder 5">
            <a:extLst>
              <a:ext uri="{FF2B5EF4-FFF2-40B4-BE49-F238E27FC236}">
                <a16:creationId xmlns:a16="http://schemas.microsoft.com/office/drawing/2014/main" id="{85BB8246-2A6A-4DA7-AD56-29FF9700E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F35D4-49CC-40DE-80C8-78A1D5AFF2EE}"/>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84256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4363-9944-422C-816E-60431C7199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11BE34-9AA0-482E-84E8-C639917F2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CF470-5554-447E-8229-C6E62F002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512240-7A1D-4B67-8DD3-6B6F815D6129}"/>
              </a:ext>
            </a:extLst>
          </p:cNvPr>
          <p:cNvSpPr>
            <a:spLocks noGrp="1"/>
          </p:cNvSpPr>
          <p:nvPr>
            <p:ph type="dt" sz="half" idx="10"/>
          </p:nvPr>
        </p:nvSpPr>
        <p:spPr/>
        <p:txBody>
          <a:bodyPr/>
          <a:lstStyle/>
          <a:p>
            <a:fld id="{B2A7F264-3E3A-4237-ACC2-B885ED7333D1}" type="datetimeFigureOut">
              <a:rPr lang="en-US" smtClean="0"/>
              <a:t>9/12/2018</a:t>
            </a:fld>
            <a:endParaRPr lang="en-US"/>
          </a:p>
        </p:txBody>
      </p:sp>
      <p:sp>
        <p:nvSpPr>
          <p:cNvPr id="6" name="Footer Placeholder 5">
            <a:extLst>
              <a:ext uri="{FF2B5EF4-FFF2-40B4-BE49-F238E27FC236}">
                <a16:creationId xmlns:a16="http://schemas.microsoft.com/office/drawing/2014/main" id="{C89646CE-4DFA-449D-9359-2D2387EAA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A6934-69BB-43E7-9FE9-66FDDA314555}"/>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47788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E6CAC3-D521-43C9-85BE-8B5EF35C3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596CBF-7210-42DE-BC31-5299594DD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90755-CE39-4A3B-B21C-EE93C9D9D0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7F264-3E3A-4237-ACC2-B885ED7333D1}" type="datetimeFigureOut">
              <a:rPr lang="en-US" smtClean="0"/>
              <a:t>9/12/2018</a:t>
            </a:fld>
            <a:endParaRPr lang="en-US"/>
          </a:p>
        </p:txBody>
      </p:sp>
      <p:sp>
        <p:nvSpPr>
          <p:cNvPr id="5" name="Footer Placeholder 4">
            <a:extLst>
              <a:ext uri="{FF2B5EF4-FFF2-40B4-BE49-F238E27FC236}">
                <a16:creationId xmlns:a16="http://schemas.microsoft.com/office/drawing/2014/main" id="{D72708EF-2432-4CB3-B9EB-B125677A8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C9ED08-F563-427B-BDA2-AE3959087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AB347-1DDA-48D1-8516-2F83478E3C1F}" type="slidenum">
              <a:rPr lang="en-US" smtClean="0"/>
              <a:t>‹#›</a:t>
            </a:fld>
            <a:endParaRPr lang="en-US"/>
          </a:p>
        </p:txBody>
      </p:sp>
    </p:spTree>
    <p:extLst>
      <p:ext uri="{BB962C8B-B14F-4D97-AF65-F5344CB8AC3E}">
        <p14:creationId xmlns:p14="http://schemas.microsoft.com/office/powerpoint/2010/main" val="436499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60334FDD-628E-4432-B0A3-61FF233E9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401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4054E54E-B97C-4C33-A07E-69D5C99C7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02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59F4F1C0-2F21-471C-BADD-CF79EDF8C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339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20CDF538-8A6F-4E6C-B505-E55C71804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549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27407E74-E12D-4EDC-AC99-C9045296D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148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id="{94BF77F4-4198-4D0B-A8D6-A6280FFB2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922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F9073CDC-D820-4EFD-929E-7F3A9C8A1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732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7792D56F-D821-47BA-8D55-F9FB65B42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168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4B3661CD-D429-4D4D-8043-82EB0BB8B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8789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8C292516-4EA8-4EE5-9FB0-8FC9D8B23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08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93989512-D463-4F60-A751-CCA0FBF97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875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3C25EAA1-502D-4B64-A793-C6B2B88AB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472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5F22EA12-B064-4506-ACC6-86DAEBE5C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568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E8976BEE-C8B5-4D6A-8EB5-D4109120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7266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1155</Words>
  <Application>Microsoft Office PowerPoint</Application>
  <PresentationFormat>Widescreen</PresentationFormat>
  <Paragraphs>114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Willon, Nick</dc:creator>
  <cp:lastModifiedBy>Lizette Leal</cp:lastModifiedBy>
  <cp:revision>3</cp:revision>
  <dcterms:created xsi:type="dcterms:W3CDTF">2018-08-21T20:18:14Z</dcterms:created>
  <dcterms:modified xsi:type="dcterms:W3CDTF">2018-09-12T14:06:12Z</dcterms:modified>
</cp:coreProperties>
</file>